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saveSubsetFonts="1" autoCompressPictures="0">
  <p:sldMasterIdLst>
    <p:sldMasterId id="2147483648" r:id="rId1"/>
  </p:sldMasterIdLst>
  <p:notesMasterIdLst>
    <p:notesMasterId r:id="rId28"/>
  </p:notesMasterIdLst>
  <p:handoutMasterIdLst>
    <p:handoutMasterId r:id="rId29"/>
  </p:handoutMasterIdLst>
  <p:sldIdLst>
    <p:sldId id="256" r:id="rId2"/>
    <p:sldId id="273" r:id="rId3"/>
    <p:sldId id="272" r:id="rId4"/>
    <p:sldId id="257" r:id="rId5"/>
    <p:sldId id="258" r:id="rId6"/>
    <p:sldId id="259" r:id="rId7"/>
    <p:sldId id="275" r:id="rId8"/>
    <p:sldId id="274" r:id="rId9"/>
    <p:sldId id="276" r:id="rId10"/>
    <p:sldId id="296" r:id="rId11"/>
    <p:sldId id="298" r:id="rId12"/>
    <p:sldId id="260" r:id="rId13"/>
    <p:sldId id="288" r:id="rId14"/>
    <p:sldId id="290" r:id="rId15"/>
    <p:sldId id="286" r:id="rId16"/>
    <p:sldId id="284" r:id="rId17"/>
    <p:sldId id="277" r:id="rId18"/>
    <p:sldId id="261" r:id="rId19"/>
    <p:sldId id="263" r:id="rId20"/>
    <p:sldId id="269" r:id="rId21"/>
    <p:sldId id="278" r:id="rId22"/>
    <p:sldId id="279" r:id="rId23"/>
    <p:sldId id="280" r:id="rId24"/>
    <p:sldId id="281" r:id="rId25"/>
    <p:sldId id="282" r:id="rId26"/>
    <p:sldId id="283" r:id="rId27"/>
  </p:sldIdLst>
  <p:sldSz cx="14630400" cy="8229600"/>
  <p:notesSz cx="8229600" cy="14630400"/>
  <p:embeddedFontLst>
    <p:embeddedFont>
      <p:font typeface="Inter" panose="020B0604020202020204" charset="0"/>
      <p:regular r:id="rId30"/>
    </p:embeddedFont>
    <p:embeddedFont>
      <p:font typeface="Raleway" pitchFamily="2" charset="0"/>
      <p:regular r:id="rId31"/>
      <p:bold r:id="rId32"/>
      <p:italic r:id="rId33"/>
      <p:boldItalic r:id="rId34"/>
    </p:embeddedFont>
    <p:embeddedFont>
      <p:font typeface="Roboto" panose="02000000000000000000" pitchFamily="2" charset="0"/>
      <p:regular r:id="rId35"/>
      <p:bold r:id="rId36"/>
      <p:italic r:id="rId37"/>
      <p:boldItalic r:id="rId3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CECE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294" autoAdjust="0"/>
    <p:restoredTop sz="93425" autoAdjust="0"/>
  </p:normalViewPr>
  <p:slideViewPr>
    <p:cSldViewPr snapToGrid="0" snapToObjects="1">
      <p:cViewPr varScale="1">
        <p:scale>
          <a:sx n="67" d="100"/>
          <a:sy n="67" d="100"/>
        </p:scale>
        <p:origin x="605" y="48"/>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font" Target="fonts/font5.fntdata"/><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handoutMaster" Target="handoutMasters/handoutMaster1.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font" Target="fonts/font6.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4.fntdata"/><Relationship Id="rId38" Type="http://schemas.openxmlformats.org/officeDocument/2006/relationships/font" Target="fonts/font9.fntdata"/></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CB8A752-C405-4B35-A2CE-DEB79CD4962D}" type="doc">
      <dgm:prSet loTypeId="urn:microsoft.com/office/officeart/2005/8/layout/list1" loCatId="list" qsTypeId="urn:microsoft.com/office/officeart/2005/8/quickstyle/simple1" qsCatId="simple" csTypeId="urn:microsoft.com/office/officeart/2005/8/colors/colorful1" csCatId="colorful" phldr="1"/>
      <dgm:spPr/>
      <dgm:t>
        <a:bodyPr/>
        <a:lstStyle/>
        <a:p>
          <a:endParaRPr lang="en-US"/>
        </a:p>
      </dgm:t>
    </dgm:pt>
    <dgm:pt modelId="{A37C770B-AC89-4CAB-96B7-3E2CD9A94FE0}">
      <dgm:prSet/>
      <dgm:spPr/>
      <dgm:t>
        <a:bodyPr/>
        <a:lstStyle/>
        <a:p>
          <a:r>
            <a:rPr lang="vi-VN" b="1" dirty="0"/>
            <a:t>Thu thập dữ liệu</a:t>
          </a:r>
          <a:endParaRPr lang="en-US" dirty="0"/>
        </a:p>
      </dgm:t>
    </dgm:pt>
    <dgm:pt modelId="{AEF5DB62-73B4-407D-BFEE-38EC120E5200}" type="parTrans" cxnId="{90010FDC-21A1-4DE8-BC16-56439CFAD879}">
      <dgm:prSet/>
      <dgm:spPr/>
      <dgm:t>
        <a:bodyPr/>
        <a:lstStyle/>
        <a:p>
          <a:endParaRPr lang="en-US"/>
        </a:p>
      </dgm:t>
    </dgm:pt>
    <dgm:pt modelId="{2ED28BD1-2252-4423-B3DB-B8FAC10B6562}" type="sibTrans" cxnId="{90010FDC-21A1-4DE8-BC16-56439CFAD879}">
      <dgm:prSet/>
      <dgm:spPr/>
      <dgm:t>
        <a:bodyPr/>
        <a:lstStyle/>
        <a:p>
          <a:endParaRPr lang="en-US"/>
        </a:p>
      </dgm:t>
    </dgm:pt>
    <dgm:pt modelId="{37813174-97A1-4E8A-A111-E81945910F37}">
      <dgm:prSet/>
      <dgm:spPr/>
      <dgm:t>
        <a:bodyPr/>
        <a:lstStyle/>
        <a:p>
          <a:r>
            <a:rPr lang="vi-VN" b="1" dirty="0"/>
            <a:t>Trích xuất đặc trưng</a:t>
          </a:r>
          <a:endParaRPr lang="en-US" dirty="0"/>
        </a:p>
      </dgm:t>
    </dgm:pt>
    <dgm:pt modelId="{D6795078-209C-445E-AC3C-A4142FABF550}" type="parTrans" cxnId="{681D26ED-BE44-43C1-B722-FE3D5876396B}">
      <dgm:prSet/>
      <dgm:spPr/>
      <dgm:t>
        <a:bodyPr/>
        <a:lstStyle/>
        <a:p>
          <a:endParaRPr lang="en-US"/>
        </a:p>
      </dgm:t>
    </dgm:pt>
    <dgm:pt modelId="{D246E268-3EEC-4738-91D9-370199D7A3E8}" type="sibTrans" cxnId="{681D26ED-BE44-43C1-B722-FE3D5876396B}">
      <dgm:prSet/>
      <dgm:spPr/>
      <dgm:t>
        <a:bodyPr/>
        <a:lstStyle/>
        <a:p>
          <a:endParaRPr lang="en-US"/>
        </a:p>
      </dgm:t>
    </dgm:pt>
    <dgm:pt modelId="{94405F4A-1716-473C-A6A4-1E3FA60ABB28}">
      <dgm:prSet/>
      <dgm:spPr/>
      <dgm:t>
        <a:bodyPr/>
        <a:lstStyle/>
        <a:p>
          <a:r>
            <a:rPr lang="vi-VN" b="1" dirty="0"/>
            <a:t>Huấn luyện mô hình</a:t>
          </a:r>
          <a:endParaRPr lang="en-US" dirty="0"/>
        </a:p>
      </dgm:t>
    </dgm:pt>
    <dgm:pt modelId="{47EF7211-7D5B-49F3-A800-8A1056494DB4}" type="parTrans" cxnId="{52A6A9D3-8607-4EC0-8CE5-0F713E4F933F}">
      <dgm:prSet/>
      <dgm:spPr/>
      <dgm:t>
        <a:bodyPr/>
        <a:lstStyle/>
        <a:p>
          <a:endParaRPr lang="en-US"/>
        </a:p>
      </dgm:t>
    </dgm:pt>
    <dgm:pt modelId="{4D293210-5CE0-4963-957B-1C1324F75DA4}" type="sibTrans" cxnId="{52A6A9D3-8607-4EC0-8CE5-0F713E4F933F}">
      <dgm:prSet/>
      <dgm:spPr/>
      <dgm:t>
        <a:bodyPr/>
        <a:lstStyle/>
        <a:p>
          <a:endParaRPr lang="en-US"/>
        </a:p>
      </dgm:t>
    </dgm:pt>
    <dgm:pt modelId="{3F0EBD99-C22D-4F90-8ABB-3DF49E72A893}">
      <dgm:prSet/>
      <dgm:spPr/>
      <dgm:t>
        <a:bodyPr/>
        <a:lstStyle/>
        <a:p>
          <a:r>
            <a:rPr lang="vi-VN" b="1" dirty="0"/>
            <a:t>Dự đoán &amp; xếp hạng</a:t>
          </a:r>
          <a:endParaRPr lang="en-US" dirty="0"/>
        </a:p>
      </dgm:t>
    </dgm:pt>
    <dgm:pt modelId="{7ECF350E-1EF4-4776-964A-C441F4D6FDF3}" type="parTrans" cxnId="{5024B749-4C5B-4720-B9C2-6B629FE07181}">
      <dgm:prSet/>
      <dgm:spPr/>
      <dgm:t>
        <a:bodyPr/>
        <a:lstStyle/>
        <a:p>
          <a:endParaRPr lang="en-US"/>
        </a:p>
      </dgm:t>
    </dgm:pt>
    <dgm:pt modelId="{FA0B5E48-6844-49F7-9A9F-995D25A5E72E}" type="sibTrans" cxnId="{5024B749-4C5B-4720-B9C2-6B629FE07181}">
      <dgm:prSet/>
      <dgm:spPr/>
      <dgm:t>
        <a:bodyPr/>
        <a:lstStyle/>
        <a:p>
          <a:endParaRPr lang="en-US"/>
        </a:p>
      </dgm:t>
    </dgm:pt>
    <dgm:pt modelId="{CEBE656D-21F2-4FB0-B279-DA6F3077FC78}">
      <dgm:prSet/>
      <dgm:spPr/>
      <dgm:t>
        <a:bodyPr/>
        <a:lstStyle/>
        <a:p>
          <a:r>
            <a:rPr lang="vi-VN" b="1" dirty="0"/>
            <a:t>Đánh giá</a:t>
          </a:r>
          <a:endParaRPr lang="en-US" dirty="0"/>
        </a:p>
      </dgm:t>
    </dgm:pt>
    <dgm:pt modelId="{82922965-6462-4647-85C4-E03D811D8F02}" type="parTrans" cxnId="{643FE69C-0AB6-470C-AE5E-6CE37C9A6281}">
      <dgm:prSet/>
      <dgm:spPr/>
      <dgm:t>
        <a:bodyPr/>
        <a:lstStyle/>
        <a:p>
          <a:endParaRPr lang="en-US"/>
        </a:p>
      </dgm:t>
    </dgm:pt>
    <dgm:pt modelId="{415F740E-F929-49E6-A385-FEF9D8BB1938}" type="sibTrans" cxnId="{643FE69C-0AB6-470C-AE5E-6CE37C9A6281}">
      <dgm:prSet/>
      <dgm:spPr/>
      <dgm:t>
        <a:bodyPr/>
        <a:lstStyle/>
        <a:p>
          <a:endParaRPr lang="en-US"/>
        </a:p>
      </dgm:t>
    </dgm:pt>
    <dgm:pt modelId="{2205CE74-2BA1-DC42-A01D-27B4CE225373}" type="pres">
      <dgm:prSet presAssocID="{6CB8A752-C405-4B35-A2CE-DEB79CD4962D}" presName="linear" presStyleCnt="0">
        <dgm:presLayoutVars>
          <dgm:dir/>
          <dgm:animLvl val="lvl"/>
          <dgm:resizeHandles val="exact"/>
        </dgm:presLayoutVars>
      </dgm:prSet>
      <dgm:spPr/>
    </dgm:pt>
    <dgm:pt modelId="{F1F1AF0F-19DD-F24A-88CD-69AA77983A08}" type="pres">
      <dgm:prSet presAssocID="{A37C770B-AC89-4CAB-96B7-3E2CD9A94FE0}" presName="parentLin" presStyleCnt="0"/>
      <dgm:spPr/>
    </dgm:pt>
    <dgm:pt modelId="{7587E6F7-BEF9-CE4E-83BE-A9F9274AEEBC}" type="pres">
      <dgm:prSet presAssocID="{A37C770B-AC89-4CAB-96B7-3E2CD9A94FE0}" presName="parentLeftMargin" presStyleLbl="node1" presStyleIdx="0" presStyleCnt="5"/>
      <dgm:spPr/>
    </dgm:pt>
    <dgm:pt modelId="{BAD7864F-0FE3-E84D-9205-7C7F6C90C2C1}" type="pres">
      <dgm:prSet presAssocID="{A37C770B-AC89-4CAB-96B7-3E2CD9A94FE0}" presName="parentText" presStyleLbl="node1" presStyleIdx="0" presStyleCnt="5">
        <dgm:presLayoutVars>
          <dgm:chMax val="0"/>
          <dgm:bulletEnabled val="1"/>
        </dgm:presLayoutVars>
      </dgm:prSet>
      <dgm:spPr/>
    </dgm:pt>
    <dgm:pt modelId="{6439319B-464C-D540-A193-FAA4CEA66326}" type="pres">
      <dgm:prSet presAssocID="{A37C770B-AC89-4CAB-96B7-3E2CD9A94FE0}" presName="negativeSpace" presStyleCnt="0"/>
      <dgm:spPr/>
    </dgm:pt>
    <dgm:pt modelId="{C2616BC0-C964-014B-93FC-A560197F25A9}" type="pres">
      <dgm:prSet presAssocID="{A37C770B-AC89-4CAB-96B7-3E2CD9A94FE0}" presName="childText" presStyleLbl="conFgAcc1" presStyleIdx="0" presStyleCnt="5">
        <dgm:presLayoutVars>
          <dgm:bulletEnabled val="1"/>
        </dgm:presLayoutVars>
      </dgm:prSet>
      <dgm:spPr/>
    </dgm:pt>
    <dgm:pt modelId="{7EA1B196-B790-A546-865E-7D72F239E1AA}" type="pres">
      <dgm:prSet presAssocID="{2ED28BD1-2252-4423-B3DB-B8FAC10B6562}" presName="spaceBetweenRectangles" presStyleCnt="0"/>
      <dgm:spPr/>
    </dgm:pt>
    <dgm:pt modelId="{50710FAE-20CC-4A48-B885-AD3C86F50812}" type="pres">
      <dgm:prSet presAssocID="{37813174-97A1-4E8A-A111-E81945910F37}" presName="parentLin" presStyleCnt="0"/>
      <dgm:spPr/>
    </dgm:pt>
    <dgm:pt modelId="{7B770E00-0589-494B-863F-B4FD68675887}" type="pres">
      <dgm:prSet presAssocID="{37813174-97A1-4E8A-A111-E81945910F37}" presName="parentLeftMargin" presStyleLbl="node1" presStyleIdx="0" presStyleCnt="5"/>
      <dgm:spPr/>
    </dgm:pt>
    <dgm:pt modelId="{835F36C5-6FAA-3641-B0B7-BA3F39D2FF85}" type="pres">
      <dgm:prSet presAssocID="{37813174-97A1-4E8A-A111-E81945910F37}" presName="parentText" presStyleLbl="node1" presStyleIdx="1" presStyleCnt="5">
        <dgm:presLayoutVars>
          <dgm:chMax val="0"/>
          <dgm:bulletEnabled val="1"/>
        </dgm:presLayoutVars>
      </dgm:prSet>
      <dgm:spPr/>
    </dgm:pt>
    <dgm:pt modelId="{07616069-133B-A547-818B-BAFC1CF47401}" type="pres">
      <dgm:prSet presAssocID="{37813174-97A1-4E8A-A111-E81945910F37}" presName="negativeSpace" presStyleCnt="0"/>
      <dgm:spPr/>
    </dgm:pt>
    <dgm:pt modelId="{00F09D29-7E48-B344-AB38-ECB70309516F}" type="pres">
      <dgm:prSet presAssocID="{37813174-97A1-4E8A-A111-E81945910F37}" presName="childText" presStyleLbl="conFgAcc1" presStyleIdx="1" presStyleCnt="5">
        <dgm:presLayoutVars>
          <dgm:bulletEnabled val="1"/>
        </dgm:presLayoutVars>
      </dgm:prSet>
      <dgm:spPr/>
    </dgm:pt>
    <dgm:pt modelId="{4C0E49B0-9747-9441-9027-E1114D2FBF1D}" type="pres">
      <dgm:prSet presAssocID="{D246E268-3EEC-4738-91D9-370199D7A3E8}" presName="spaceBetweenRectangles" presStyleCnt="0"/>
      <dgm:spPr/>
    </dgm:pt>
    <dgm:pt modelId="{7D4F35AB-B5CA-8249-9E09-493E159A3DB3}" type="pres">
      <dgm:prSet presAssocID="{94405F4A-1716-473C-A6A4-1E3FA60ABB28}" presName="parentLin" presStyleCnt="0"/>
      <dgm:spPr/>
    </dgm:pt>
    <dgm:pt modelId="{5EFB94E9-4CC1-EE48-A3C0-E4034EB0F48A}" type="pres">
      <dgm:prSet presAssocID="{94405F4A-1716-473C-A6A4-1E3FA60ABB28}" presName="parentLeftMargin" presStyleLbl="node1" presStyleIdx="1" presStyleCnt="5"/>
      <dgm:spPr/>
    </dgm:pt>
    <dgm:pt modelId="{798BCE49-25C7-F841-A7DF-011B317DD9F2}" type="pres">
      <dgm:prSet presAssocID="{94405F4A-1716-473C-A6A4-1E3FA60ABB28}" presName="parentText" presStyleLbl="node1" presStyleIdx="2" presStyleCnt="5">
        <dgm:presLayoutVars>
          <dgm:chMax val="0"/>
          <dgm:bulletEnabled val="1"/>
        </dgm:presLayoutVars>
      </dgm:prSet>
      <dgm:spPr/>
    </dgm:pt>
    <dgm:pt modelId="{E9D89433-E8D0-A147-BA3A-ED2EEB2C9F94}" type="pres">
      <dgm:prSet presAssocID="{94405F4A-1716-473C-A6A4-1E3FA60ABB28}" presName="negativeSpace" presStyleCnt="0"/>
      <dgm:spPr/>
    </dgm:pt>
    <dgm:pt modelId="{25A95D22-990A-224C-B012-70EFDF858663}" type="pres">
      <dgm:prSet presAssocID="{94405F4A-1716-473C-A6A4-1E3FA60ABB28}" presName="childText" presStyleLbl="conFgAcc1" presStyleIdx="2" presStyleCnt="5">
        <dgm:presLayoutVars>
          <dgm:bulletEnabled val="1"/>
        </dgm:presLayoutVars>
      </dgm:prSet>
      <dgm:spPr/>
    </dgm:pt>
    <dgm:pt modelId="{4617147C-0926-3E42-9CA6-7316DDE92B6F}" type="pres">
      <dgm:prSet presAssocID="{4D293210-5CE0-4963-957B-1C1324F75DA4}" presName="spaceBetweenRectangles" presStyleCnt="0"/>
      <dgm:spPr/>
    </dgm:pt>
    <dgm:pt modelId="{91225BD9-1F4F-FA42-AF08-A5A70067E657}" type="pres">
      <dgm:prSet presAssocID="{3F0EBD99-C22D-4F90-8ABB-3DF49E72A893}" presName="parentLin" presStyleCnt="0"/>
      <dgm:spPr/>
    </dgm:pt>
    <dgm:pt modelId="{85B72BC0-E0C9-2E42-AE70-BAE0AA98936D}" type="pres">
      <dgm:prSet presAssocID="{3F0EBD99-C22D-4F90-8ABB-3DF49E72A893}" presName="parentLeftMargin" presStyleLbl="node1" presStyleIdx="2" presStyleCnt="5"/>
      <dgm:spPr/>
    </dgm:pt>
    <dgm:pt modelId="{DB9E0B92-EBB0-2140-A0A7-5381627A96B9}" type="pres">
      <dgm:prSet presAssocID="{3F0EBD99-C22D-4F90-8ABB-3DF49E72A893}" presName="parentText" presStyleLbl="node1" presStyleIdx="3" presStyleCnt="5">
        <dgm:presLayoutVars>
          <dgm:chMax val="0"/>
          <dgm:bulletEnabled val="1"/>
        </dgm:presLayoutVars>
      </dgm:prSet>
      <dgm:spPr/>
    </dgm:pt>
    <dgm:pt modelId="{271B8247-9666-1A43-BD7E-30BDD4E3E045}" type="pres">
      <dgm:prSet presAssocID="{3F0EBD99-C22D-4F90-8ABB-3DF49E72A893}" presName="negativeSpace" presStyleCnt="0"/>
      <dgm:spPr/>
    </dgm:pt>
    <dgm:pt modelId="{C91103F6-180F-6844-A3C2-BF698B599D8B}" type="pres">
      <dgm:prSet presAssocID="{3F0EBD99-C22D-4F90-8ABB-3DF49E72A893}" presName="childText" presStyleLbl="conFgAcc1" presStyleIdx="3" presStyleCnt="5">
        <dgm:presLayoutVars>
          <dgm:bulletEnabled val="1"/>
        </dgm:presLayoutVars>
      </dgm:prSet>
      <dgm:spPr/>
    </dgm:pt>
    <dgm:pt modelId="{8A58A644-1350-CD48-8782-020071C329BD}" type="pres">
      <dgm:prSet presAssocID="{FA0B5E48-6844-49F7-9A9F-995D25A5E72E}" presName="spaceBetweenRectangles" presStyleCnt="0"/>
      <dgm:spPr/>
    </dgm:pt>
    <dgm:pt modelId="{1EFC5215-39F0-574C-8A90-1C474FA81EAB}" type="pres">
      <dgm:prSet presAssocID="{CEBE656D-21F2-4FB0-B279-DA6F3077FC78}" presName="parentLin" presStyleCnt="0"/>
      <dgm:spPr/>
    </dgm:pt>
    <dgm:pt modelId="{5B0D2EA1-6FA0-E645-BC51-929EEC68ADE2}" type="pres">
      <dgm:prSet presAssocID="{CEBE656D-21F2-4FB0-B279-DA6F3077FC78}" presName="parentLeftMargin" presStyleLbl="node1" presStyleIdx="3" presStyleCnt="5"/>
      <dgm:spPr/>
    </dgm:pt>
    <dgm:pt modelId="{A5160370-C41B-A740-B23B-C6A1A5A12DBA}" type="pres">
      <dgm:prSet presAssocID="{CEBE656D-21F2-4FB0-B279-DA6F3077FC78}" presName="parentText" presStyleLbl="node1" presStyleIdx="4" presStyleCnt="5">
        <dgm:presLayoutVars>
          <dgm:chMax val="0"/>
          <dgm:bulletEnabled val="1"/>
        </dgm:presLayoutVars>
      </dgm:prSet>
      <dgm:spPr/>
    </dgm:pt>
    <dgm:pt modelId="{652920C8-66E9-4441-A556-F0DA5B8862DB}" type="pres">
      <dgm:prSet presAssocID="{CEBE656D-21F2-4FB0-B279-DA6F3077FC78}" presName="negativeSpace" presStyleCnt="0"/>
      <dgm:spPr/>
    </dgm:pt>
    <dgm:pt modelId="{F186061D-DACD-5D41-8D72-67F1FAA89584}" type="pres">
      <dgm:prSet presAssocID="{CEBE656D-21F2-4FB0-B279-DA6F3077FC78}" presName="childText" presStyleLbl="conFgAcc1" presStyleIdx="4" presStyleCnt="5">
        <dgm:presLayoutVars>
          <dgm:bulletEnabled val="1"/>
        </dgm:presLayoutVars>
      </dgm:prSet>
      <dgm:spPr/>
    </dgm:pt>
  </dgm:ptLst>
  <dgm:cxnLst>
    <dgm:cxn modelId="{E8608E0B-1955-2442-8F08-B56C0EBF14F5}" type="presOf" srcId="{A37C770B-AC89-4CAB-96B7-3E2CD9A94FE0}" destId="{BAD7864F-0FE3-E84D-9205-7C7F6C90C2C1}" srcOrd="1" destOrd="0" presId="urn:microsoft.com/office/officeart/2005/8/layout/list1"/>
    <dgm:cxn modelId="{B7F94E11-432C-F84B-A93E-B0865B23693F}" type="presOf" srcId="{CEBE656D-21F2-4FB0-B279-DA6F3077FC78}" destId="{5B0D2EA1-6FA0-E645-BC51-929EEC68ADE2}" srcOrd="0" destOrd="0" presId="urn:microsoft.com/office/officeart/2005/8/layout/list1"/>
    <dgm:cxn modelId="{FE77075F-A9F0-F64A-87CE-00C642EEFBEC}" type="presOf" srcId="{A37C770B-AC89-4CAB-96B7-3E2CD9A94FE0}" destId="{7587E6F7-BEF9-CE4E-83BE-A9F9274AEEBC}" srcOrd="0" destOrd="0" presId="urn:microsoft.com/office/officeart/2005/8/layout/list1"/>
    <dgm:cxn modelId="{5024B749-4C5B-4720-B9C2-6B629FE07181}" srcId="{6CB8A752-C405-4B35-A2CE-DEB79CD4962D}" destId="{3F0EBD99-C22D-4F90-8ABB-3DF49E72A893}" srcOrd="3" destOrd="0" parTransId="{7ECF350E-1EF4-4776-964A-C441F4D6FDF3}" sibTransId="{FA0B5E48-6844-49F7-9A9F-995D25A5E72E}"/>
    <dgm:cxn modelId="{F5D7904B-F497-454E-B0BC-E6A90FB3A40D}" type="presOf" srcId="{6CB8A752-C405-4B35-A2CE-DEB79CD4962D}" destId="{2205CE74-2BA1-DC42-A01D-27B4CE225373}" srcOrd="0" destOrd="0" presId="urn:microsoft.com/office/officeart/2005/8/layout/list1"/>
    <dgm:cxn modelId="{74D07E50-615B-1140-9CF6-3286ECC413D6}" type="presOf" srcId="{CEBE656D-21F2-4FB0-B279-DA6F3077FC78}" destId="{A5160370-C41B-A740-B23B-C6A1A5A12DBA}" srcOrd="1" destOrd="0" presId="urn:microsoft.com/office/officeart/2005/8/layout/list1"/>
    <dgm:cxn modelId="{F79B1D7C-C56D-5347-9BDF-E3329247607F}" type="presOf" srcId="{37813174-97A1-4E8A-A111-E81945910F37}" destId="{7B770E00-0589-494B-863F-B4FD68675887}" srcOrd="0" destOrd="0" presId="urn:microsoft.com/office/officeart/2005/8/layout/list1"/>
    <dgm:cxn modelId="{E73E7996-E2AF-BC44-B06A-DA50FA9AC640}" type="presOf" srcId="{37813174-97A1-4E8A-A111-E81945910F37}" destId="{835F36C5-6FAA-3641-B0B7-BA3F39D2FF85}" srcOrd="1" destOrd="0" presId="urn:microsoft.com/office/officeart/2005/8/layout/list1"/>
    <dgm:cxn modelId="{643FE69C-0AB6-470C-AE5E-6CE37C9A6281}" srcId="{6CB8A752-C405-4B35-A2CE-DEB79CD4962D}" destId="{CEBE656D-21F2-4FB0-B279-DA6F3077FC78}" srcOrd="4" destOrd="0" parTransId="{82922965-6462-4647-85C4-E03D811D8F02}" sibTransId="{415F740E-F929-49E6-A385-FEF9D8BB1938}"/>
    <dgm:cxn modelId="{6B18A6B6-7B0C-564C-9FB4-98931F1BB38C}" type="presOf" srcId="{3F0EBD99-C22D-4F90-8ABB-3DF49E72A893}" destId="{DB9E0B92-EBB0-2140-A0A7-5381627A96B9}" srcOrd="1" destOrd="0" presId="urn:microsoft.com/office/officeart/2005/8/layout/list1"/>
    <dgm:cxn modelId="{52A6A9D3-8607-4EC0-8CE5-0F713E4F933F}" srcId="{6CB8A752-C405-4B35-A2CE-DEB79CD4962D}" destId="{94405F4A-1716-473C-A6A4-1E3FA60ABB28}" srcOrd="2" destOrd="0" parTransId="{47EF7211-7D5B-49F3-A800-8A1056494DB4}" sibTransId="{4D293210-5CE0-4963-957B-1C1324F75DA4}"/>
    <dgm:cxn modelId="{DFDA16D8-9248-794E-A048-691F86309FDB}" type="presOf" srcId="{94405F4A-1716-473C-A6A4-1E3FA60ABB28}" destId="{798BCE49-25C7-F841-A7DF-011B317DD9F2}" srcOrd="1" destOrd="0" presId="urn:microsoft.com/office/officeart/2005/8/layout/list1"/>
    <dgm:cxn modelId="{90010FDC-21A1-4DE8-BC16-56439CFAD879}" srcId="{6CB8A752-C405-4B35-A2CE-DEB79CD4962D}" destId="{A37C770B-AC89-4CAB-96B7-3E2CD9A94FE0}" srcOrd="0" destOrd="0" parTransId="{AEF5DB62-73B4-407D-BFEE-38EC120E5200}" sibTransId="{2ED28BD1-2252-4423-B3DB-B8FAC10B6562}"/>
    <dgm:cxn modelId="{986EE1EB-48BB-764D-9163-7D3EBDB13B2D}" type="presOf" srcId="{3F0EBD99-C22D-4F90-8ABB-3DF49E72A893}" destId="{85B72BC0-E0C9-2E42-AE70-BAE0AA98936D}" srcOrd="0" destOrd="0" presId="urn:microsoft.com/office/officeart/2005/8/layout/list1"/>
    <dgm:cxn modelId="{382F5FEC-28FA-F649-A31B-2346065663EA}" type="presOf" srcId="{94405F4A-1716-473C-A6A4-1E3FA60ABB28}" destId="{5EFB94E9-4CC1-EE48-A3C0-E4034EB0F48A}" srcOrd="0" destOrd="0" presId="urn:microsoft.com/office/officeart/2005/8/layout/list1"/>
    <dgm:cxn modelId="{681D26ED-BE44-43C1-B722-FE3D5876396B}" srcId="{6CB8A752-C405-4B35-A2CE-DEB79CD4962D}" destId="{37813174-97A1-4E8A-A111-E81945910F37}" srcOrd="1" destOrd="0" parTransId="{D6795078-209C-445E-AC3C-A4142FABF550}" sibTransId="{D246E268-3EEC-4738-91D9-370199D7A3E8}"/>
    <dgm:cxn modelId="{675792F3-317C-4349-A154-B45A029D4536}" type="presParOf" srcId="{2205CE74-2BA1-DC42-A01D-27B4CE225373}" destId="{F1F1AF0F-19DD-F24A-88CD-69AA77983A08}" srcOrd="0" destOrd="0" presId="urn:microsoft.com/office/officeart/2005/8/layout/list1"/>
    <dgm:cxn modelId="{EE971FA2-6E60-E442-AA5F-9C41EF98BBB9}" type="presParOf" srcId="{F1F1AF0F-19DD-F24A-88CD-69AA77983A08}" destId="{7587E6F7-BEF9-CE4E-83BE-A9F9274AEEBC}" srcOrd="0" destOrd="0" presId="urn:microsoft.com/office/officeart/2005/8/layout/list1"/>
    <dgm:cxn modelId="{F02F92A3-89E7-D342-A29B-465CF92D8E23}" type="presParOf" srcId="{F1F1AF0F-19DD-F24A-88CD-69AA77983A08}" destId="{BAD7864F-0FE3-E84D-9205-7C7F6C90C2C1}" srcOrd="1" destOrd="0" presId="urn:microsoft.com/office/officeart/2005/8/layout/list1"/>
    <dgm:cxn modelId="{9C666D13-1AC8-EC41-BF03-1045C7B2497A}" type="presParOf" srcId="{2205CE74-2BA1-DC42-A01D-27B4CE225373}" destId="{6439319B-464C-D540-A193-FAA4CEA66326}" srcOrd="1" destOrd="0" presId="urn:microsoft.com/office/officeart/2005/8/layout/list1"/>
    <dgm:cxn modelId="{2A2AA1D5-87E4-2C4D-938A-D9721808BFCB}" type="presParOf" srcId="{2205CE74-2BA1-DC42-A01D-27B4CE225373}" destId="{C2616BC0-C964-014B-93FC-A560197F25A9}" srcOrd="2" destOrd="0" presId="urn:microsoft.com/office/officeart/2005/8/layout/list1"/>
    <dgm:cxn modelId="{EC284EE9-20B9-9B4A-A37A-3AFFE8202B61}" type="presParOf" srcId="{2205CE74-2BA1-DC42-A01D-27B4CE225373}" destId="{7EA1B196-B790-A546-865E-7D72F239E1AA}" srcOrd="3" destOrd="0" presId="urn:microsoft.com/office/officeart/2005/8/layout/list1"/>
    <dgm:cxn modelId="{69A57117-0EC4-8C4C-B4EA-96BBC1317F9F}" type="presParOf" srcId="{2205CE74-2BA1-DC42-A01D-27B4CE225373}" destId="{50710FAE-20CC-4A48-B885-AD3C86F50812}" srcOrd="4" destOrd="0" presId="urn:microsoft.com/office/officeart/2005/8/layout/list1"/>
    <dgm:cxn modelId="{0869FFA6-9475-F444-9677-E650B1F7A5AF}" type="presParOf" srcId="{50710FAE-20CC-4A48-B885-AD3C86F50812}" destId="{7B770E00-0589-494B-863F-B4FD68675887}" srcOrd="0" destOrd="0" presId="urn:microsoft.com/office/officeart/2005/8/layout/list1"/>
    <dgm:cxn modelId="{7D66F998-256A-3847-BAC9-6CBABECD0B92}" type="presParOf" srcId="{50710FAE-20CC-4A48-B885-AD3C86F50812}" destId="{835F36C5-6FAA-3641-B0B7-BA3F39D2FF85}" srcOrd="1" destOrd="0" presId="urn:microsoft.com/office/officeart/2005/8/layout/list1"/>
    <dgm:cxn modelId="{A33A3DBB-1277-D640-9831-46159E8FB522}" type="presParOf" srcId="{2205CE74-2BA1-DC42-A01D-27B4CE225373}" destId="{07616069-133B-A547-818B-BAFC1CF47401}" srcOrd="5" destOrd="0" presId="urn:microsoft.com/office/officeart/2005/8/layout/list1"/>
    <dgm:cxn modelId="{796D68B1-81F5-B943-A92C-B236AC16CB99}" type="presParOf" srcId="{2205CE74-2BA1-DC42-A01D-27B4CE225373}" destId="{00F09D29-7E48-B344-AB38-ECB70309516F}" srcOrd="6" destOrd="0" presId="urn:microsoft.com/office/officeart/2005/8/layout/list1"/>
    <dgm:cxn modelId="{39004233-1430-E14D-A085-788E0C8840C2}" type="presParOf" srcId="{2205CE74-2BA1-DC42-A01D-27B4CE225373}" destId="{4C0E49B0-9747-9441-9027-E1114D2FBF1D}" srcOrd="7" destOrd="0" presId="urn:microsoft.com/office/officeart/2005/8/layout/list1"/>
    <dgm:cxn modelId="{81434E32-54F5-4C40-8299-8B7502919524}" type="presParOf" srcId="{2205CE74-2BA1-DC42-A01D-27B4CE225373}" destId="{7D4F35AB-B5CA-8249-9E09-493E159A3DB3}" srcOrd="8" destOrd="0" presId="urn:microsoft.com/office/officeart/2005/8/layout/list1"/>
    <dgm:cxn modelId="{093A5287-CC80-1846-BC9C-1B1A23C6D440}" type="presParOf" srcId="{7D4F35AB-B5CA-8249-9E09-493E159A3DB3}" destId="{5EFB94E9-4CC1-EE48-A3C0-E4034EB0F48A}" srcOrd="0" destOrd="0" presId="urn:microsoft.com/office/officeart/2005/8/layout/list1"/>
    <dgm:cxn modelId="{E296E28F-9DF3-4F4F-B7F5-B3BC93B1D9DD}" type="presParOf" srcId="{7D4F35AB-B5CA-8249-9E09-493E159A3DB3}" destId="{798BCE49-25C7-F841-A7DF-011B317DD9F2}" srcOrd="1" destOrd="0" presId="urn:microsoft.com/office/officeart/2005/8/layout/list1"/>
    <dgm:cxn modelId="{07A257E1-E335-6E45-81B2-24ACF2D83704}" type="presParOf" srcId="{2205CE74-2BA1-DC42-A01D-27B4CE225373}" destId="{E9D89433-E8D0-A147-BA3A-ED2EEB2C9F94}" srcOrd="9" destOrd="0" presId="urn:microsoft.com/office/officeart/2005/8/layout/list1"/>
    <dgm:cxn modelId="{26A9111C-BC49-A140-81EE-8DEBEEC38100}" type="presParOf" srcId="{2205CE74-2BA1-DC42-A01D-27B4CE225373}" destId="{25A95D22-990A-224C-B012-70EFDF858663}" srcOrd="10" destOrd="0" presId="urn:microsoft.com/office/officeart/2005/8/layout/list1"/>
    <dgm:cxn modelId="{70166294-E1D5-6146-BE1B-89260BE7258C}" type="presParOf" srcId="{2205CE74-2BA1-DC42-A01D-27B4CE225373}" destId="{4617147C-0926-3E42-9CA6-7316DDE92B6F}" srcOrd="11" destOrd="0" presId="urn:microsoft.com/office/officeart/2005/8/layout/list1"/>
    <dgm:cxn modelId="{3DCF468D-FEF9-2348-8C03-CFAFB590FEAC}" type="presParOf" srcId="{2205CE74-2BA1-DC42-A01D-27B4CE225373}" destId="{91225BD9-1F4F-FA42-AF08-A5A70067E657}" srcOrd="12" destOrd="0" presId="urn:microsoft.com/office/officeart/2005/8/layout/list1"/>
    <dgm:cxn modelId="{577E4A82-ABB8-6E4D-925B-0D4C7A69097D}" type="presParOf" srcId="{91225BD9-1F4F-FA42-AF08-A5A70067E657}" destId="{85B72BC0-E0C9-2E42-AE70-BAE0AA98936D}" srcOrd="0" destOrd="0" presId="urn:microsoft.com/office/officeart/2005/8/layout/list1"/>
    <dgm:cxn modelId="{4EAF9817-946B-C24E-A2B1-A1B9E980E1B9}" type="presParOf" srcId="{91225BD9-1F4F-FA42-AF08-A5A70067E657}" destId="{DB9E0B92-EBB0-2140-A0A7-5381627A96B9}" srcOrd="1" destOrd="0" presId="urn:microsoft.com/office/officeart/2005/8/layout/list1"/>
    <dgm:cxn modelId="{CC8F4034-94A2-7941-BBD5-F211A109C1A7}" type="presParOf" srcId="{2205CE74-2BA1-DC42-A01D-27B4CE225373}" destId="{271B8247-9666-1A43-BD7E-30BDD4E3E045}" srcOrd="13" destOrd="0" presId="urn:microsoft.com/office/officeart/2005/8/layout/list1"/>
    <dgm:cxn modelId="{9D0D9CBD-5E00-8547-BB4C-BC62AD499634}" type="presParOf" srcId="{2205CE74-2BA1-DC42-A01D-27B4CE225373}" destId="{C91103F6-180F-6844-A3C2-BF698B599D8B}" srcOrd="14" destOrd="0" presId="urn:microsoft.com/office/officeart/2005/8/layout/list1"/>
    <dgm:cxn modelId="{33EB73D4-FCA0-2041-B35F-92B461070EA4}" type="presParOf" srcId="{2205CE74-2BA1-DC42-A01D-27B4CE225373}" destId="{8A58A644-1350-CD48-8782-020071C329BD}" srcOrd="15" destOrd="0" presId="urn:microsoft.com/office/officeart/2005/8/layout/list1"/>
    <dgm:cxn modelId="{F7DAA11F-2BC4-9A4E-9484-9F9ADD5EE9DD}" type="presParOf" srcId="{2205CE74-2BA1-DC42-A01D-27B4CE225373}" destId="{1EFC5215-39F0-574C-8A90-1C474FA81EAB}" srcOrd="16" destOrd="0" presId="urn:microsoft.com/office/officeart/2005/8/layout/list1"/>
    <dgm:cxn modelId="{FEBCF89E-E0BA-814F-B9EC-EFBA68415623}" type="presParOf" srcId="{1EFC5215-39F0-574C-8A90-1C474FA81EAB}" destId="{5B0D2EA1-6FA0-E645-BC51-929EEC68ADE2}" srcOrd="0" destOrd="0" presId="urn:microsoft.com/office/officeart/2005/8/layout/list1"/>
    <dgm:cxn modelId="{7B8CF22F-9554-BD4B-853C-9854B7325BF3}" type="presParOf" srcId="{1EFC5215-39F0-574C-8A90-1C474FA81EAB}" destId="{A5160370-C41B-A740-B23B-C6A1A5A12DBA}" srcOrd="1" destOrd="0" presId="urn:microsoft.com/office/officeart/2005/8/layout/list1"/>
    <dgm:cxn modelId="{15ACAB54-0772-6B4A-9479-15CEB6A31FF3}" type="presParOf" srcId="{2205CE74-2BA1-DC42-A01D-27B4CE225373}" destId="{652920C8-66E9-4441-A556-F0DA5B8862DB}" srcOrd="17" destOrd="0" presId="urn:microsoft.com/office/officeart/2005/8/layout/list1"/>
    <dgm:cxn modelId="{73A9F290-D64F-AC40-998A-19C44D4C720A}" type="presParOf" srcId="{2205CE74-2BA1-DC42-A01D-27B4CE225373}" destId="{F186061D-DACD-5D41-8D72-67F1FAA89584}" srcOrd="18"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FAFBA47-8911-4BB4-B2CB-90AE697D6219}" type="doc">
      <dgm:prSet loTypeId="urn:microsoft.com/office/officeart/2016/7/layout/BasicLinearProcessNumbered" loCatId="process" qsTypeId="urn:microsoft.com/office/officeart/2005/8/quickstyle/simple1" qsCatId="simple" csTypeId="urn:microsoft.com/office/officeart/2005/8/colors/colorful1" csCatId="colorful"/>
      <dgm:spPr/>
      <dgm:t>
        <a:bodyPr/>
        <a:lstStyle/>
        <a:p>
          <a:endParaRPr lang="en-US"/>
        </a:p>
      </dgm:t>
    </dgm:pt>
    <dgm:pt modelId="{7E75DD8B-13FE-4230-ACE9-E995D81FCFE7}">
      <dgm:prSet custT="1"/>
      <dgm:spPr/>
      <dgm:t>
        <a:bodyPr/>
        <a:lstStyle/>
        <a:p>
          <a:r>
            <a:rPr lang="vi-VN" sz="1800" dirty="0">
              <a:latin typeface="Raleway" pitchFamily="2" charset="0"/>
            </a:rPr>
            <a:t>Truy vấn: "</a:t>
          </a:r>
          <a:r>
            <a:rPr lang="vi-VN" sz="1800" dirty="0" err="1">
              <a:latin typeface="Raleway" pitchFamily="2" charset="0"/>
            </a:rPr>
            <a:t>best</a:t>
          </a:r>
          <a:r>
            <a:rPr lang="vi-VN" sz="1800" dirty="0">
              <a:latin typeface="Raleway" pitchFamily="2" charset="0"/>
            </a:rPr>
            <a:t> </a:t>
          </a:r>
          <a:r>
            <a:rPr lang="vi-VN" sz="1800" dirty="0" err="1">
              <a:latin typeface="Raleway" pitchFamily="2" charset="0"/>
            </a:rPr>
            <a:t>laptop</a:t>
          </a:r>
          <a:r>
            <a:rPr lang="vi-VN" sz="1800" dirty="0">
              <a:latin typeface="Raleway" pitchFamily="2" charset="0"/>
            </a:rPr>
            <a:t> 2025"</a:t>
          </a:r>
          <a:endParaRPr lang="en-US" sz="1800" dirty="0">
            <a:latin typeface="Raleway" pitchFamily="2" charset="0"/>
          </a:endParaRPr>
        </a:p>
      </dgm:t>
    </dgm:pt>
    <dgm:pt modelId="{5DAB64CB-2088-4C06-A6A8-A8B35EFEF6AD}" type="parTrans" cxnId="{21B2137C-59E4-464C-B055-BBB31205FBCF}">
      <dgm:prSet/>
      <dgm:spPr/>
      <dgm:t>
        <a:bodyPr/>
        <a:lstStyle/>
        <a:p>
          <a:endParaRPr lang="en-US" sz="2000">
            <a:latin typeface="Raleway" pitchFamily="2" charset="0"/>
          </a:endParaRPr>
        </a:p>
      </dgm:t>
    </dgm:pt>
    <dgm:pt modelId="{16B48B33-A453-488D-A841-8500118B6E56}" type="sibTrans" cxnId="{21B2137C-59E4-464C-B055-BBB31205FBCF}">
      <dgm:prSet phldrT="1" phldr="0" custT="1"/>
      <dgm:spPr/>
      <dgm:t>
        <a:bodyPr/>
        <a:lstStyle/>
        <a:p>
          <a:r>
            <a:rPr lang="en-US" sz="4000">
              <a:latin typeface="Raleway" pitchFamily="2" charset="0"/>
            </a:rPr>
            <a:t>1</a:t>
          </a:r>
        </a:p>
      </dgm:t>
    </dgm:pt>
    <dgm:pt modelId="{B5B9B220-283E-4BEB-80EC-AACD7AA5AA8D}">
      <dgm:prSet custT="1"/>
      <dgm:spPr/>
      <dgm:t>
        <a:bodyPr/>
        <a:lstStyle/>
        <a:p>
          <a:r>
            <a:rPr lang="vi-VN" sz="1600">
              <a:latin typeface="Raleway" pitchFamily="2" charset="0"/>
            </a:rPr>
            <a:t>Dữ liệu huấn luyện:</a:t>
          </a:r>
          <a:endParaRPr lang="en-US" sz="1600">
            <a:latin typeface="Raleway" pitchFamily="2" charset="0"/>
          </a:endParaRPr>
        </a:p>
      </dgm:t>
    </dgm:pt>
    <dgm:pt modelId="{5E48A562-ED0F-4B1A-AB3A-E6105610D344}" type="parTrans" cxnId="{7E7516C2-92BA-44C4-8098-8F1A7A7736B2}">
      <dgm:prSet/>
      <dgm:spPr/>
      <dgm:t>
        <a:bodyPr/>
        <a:lstStyle/>
        <a:p>
          <a:endParaRPr lang="en-US" sz="2000">
            <a:latin typeface="Raleway" pitchFamily="2" charset="0"/>
          </a:endParaRPr>
        </a:p>
      </dgm:t>
    </dgm:pt>
    <dgm:pt modelId="{88EE7701-A559-4E14-99E9-2BD4B57ABBF2}" type="sibTrans" cxnId="{7E7516C2-92BA-44C4-8098-8F1A7A7736B2}">
      <dgm:prSet phldrT="2" phldr="0" custT="1"/>
      <dgm:spPr/>
      <dgm:t>
        <a:bodyPr/>
        <a:lstStyle/>
        <a:p>
          <a:r>
            <a:rPr lang="en-US" sz="4000">
              <a:latin typeface="Raleway" pitchFamily="2" charset="0"/>
            </a:rPr>
            <a:t>2</a:t>
          </a:r>
        </a:p>
      </dgm:t>
    </dgm:pt>
    <dgm:pt modelId="{51663144-63AD-49AD-A35C-035A241E06C9}">
      <dgm:prSet custT="1"/>
      <dgm:spPr/>
      <dgm:t>
        <a:bodyPr/>
        <a:lstStyle/>
        <a:p>
          <a:r>
            <a:rPr lang="vi-VN" sz="1400" dirty="0">
              <a:latin typeface="Raleway" pitchFamily="2" charset="0"/>
            </a:rPr>
            <a:t>(q, </a:t>
          </a:r>
          <a:r>
            <a:rPr lang="vi-VN" sz="1400" dirty="0" err="1">
              <a:latin typeface="Raleway" pitchFamily="2" charset="0"/>
            </a:rPr>
            <a:t>doc1</a:t>
          </a:r>
          <a:r>
            <a:rPr lang="vi-VN" sz="1400" dirty="0">
              <a:latin typeface="Raleway" pitchFamily="2" charset="0"/>
            </a:rPr>
            <a:t>, </a:t>
          </a:r>
          <a:r>
            <a:rPr lang="vi-VN" sz="1400" dirty="0" err="1">
              <a:latin typeface="Raleway" pitchFamily="2" charset="0"/>
            </a:rPr>
            <a:t>label</a:t>
          </a:r>
          <a:r>
            <a:rPr lang="vi-VN" sz="1400" dirty="0">
              <a:latin typeface="Raleway" pitchFamily="2" charset="0"/>
            </a:rPr>
            <a:t>=3), (q, </a:t>
          </a:r>
          <a:r>
            <a:rPr lang="vi-VN" sz="1400" dirty="0" err="1">
              <a:latin typeface="Raleway" pitchFamily="2" charset="0"/>
            </a:rPr>
            <a:t>doc2</a:t>
          </a:r>
          <a:r>
            <a:rPr lang="vi-VN" sz="1400" dirty="0">
              <a:latin typeface="Raleway" pitchFamily="2" charset="0"/>
            </a:rPr>
            <a:t>, </a:t>
          </a:r>
          <a:r>
            <a:rPr lang="vi-VN" sz="1400" dirty="0" err="1">
              <a:latin typeface="Raleway" pitchFamily="2" charset="0"/>
            </a:rPr>
            <a:t>label</a:t>
          </a:r>
          <a:r>
            <a:rPr lang="vi-VN" sz="1400" dirty="0">
              <a:latin typeface="Raleway" pitchFamily="2" charset="0"/>
            </a:rPr>
            <a:t>=2), (q, </a:t>
          </a:r>
          <a:r>
            <a:rPr lang="vi-VN" sz="1400" dirty="0" err="1">
              <a:latin typeface="Raleway" pitchFamily="2" charset="0"/>
            </a:rPr>
            <a:t>doc3</a:t>
          </a:r>
          <a:r>
            <a:rPr lang="vi-VN" sz="1400" dirty="0">
              <a:latin typeface="Raleway" pitchFamily="2" charset="0"/>
            </a:rPr>
            <a:t>, </a:t>
          </a:r>
          <a:r>
            <a:rPr lang="vi-VN" sz="1400" dirty="0" err="1">
              <a:latin typeface="Raleway" pitchFamily="2" charset="0"/>
            </a:rPr>
            <a:t>label</a:t>
          </a:r>
          <a:r>
            <a:rPr lang="vi-VN" sz="1400" dirty="0">
              <a:latin typeface="Raleway" pitchFamily="2" charset="0"/>
            </a:rPr>
            <a:t>=0)</a:t>
          </a:r>
          <a:endParaRPr lang="en-US" sz="1400" dirty="0">
            <a:latin typeface="Raleway" pitchFamily="2" charset="0"/>
          </a:endParaRPr>
        </a:p>
      </dgm:t>
    </dgm:pt>
    <dgm:pt modelId="{3A790896-6836-41DD-8231-8FE83166CB0D}" type="parTrans" cxnId="{71BDCC43-A124-48EB-BC9D-88A6F8D516D0}">
      <dgm:prSet/>
      <dgm:spPr/>
      <dgm:t>
        <a:bodyPr/>
        <a:lstStyle/>
        <a:p>
          <a:endParaRPr lang="en-US" sz="2000">
            <a:latin typeface="Raleway" pitchFamily="2" charset="0"/>
          </a:endParaRPr>
        </a:p>
      </dgm:t>
    </dgm:pt>
    <dgm:pt modelId="{3FCC3791-CFE0-4C55-A1A0-4A0D789DBBD6}" type="sibTrans" cxnId="{71BDCC43-A124-48EB-BC9D-88A6F8D516D0}">
      <dgm:prSet/>
      <dgm:spPr/>
      <dgm:t>
        <a:bodyPr/>
        <a:lstStyle/>
        <a:p>
          <a:endParaRPr lang="en-US" sz="2000">
            <a:latin typeface="Raleway" pitchFamily="2" charset="0"/>
          </a:endParaRPr>
        </a:p>
      </dgm:t>
    </dgm:pt>
    <dgm:pt modelId="{F5396D7D-9261-4445-A3E0-E941A99032D9}">
      <dgm:prSet custT="1"/>
      <dgm:spPr/>
      <dgm:t>
        <a:bodyPr/>
        <a:lstStyle/>
        <a:p>
          <a:r>
            <a:rPr lang="vi-VN" sz="1800" dirty="0">
              <a:latin typeface="Raleway" pitchFamily="2" charset="0"/>
            </a:rPr>
            <a:t>Mô hình học được rằng: </a:t>
          </a:r>
          <a:r>
            <a:rPr lang="vi-VN" sz="1800" dirty="0" err="1">
              <a:latin typeface="Raleway" pitchFamily="2" charset="0"/>
            </a:rPr>
            <a:t>doc1</a:t>
          </a:r>
          <a:r>
            <a:rPr lang="vi-VN" sz="1800" dirty="0">
              <a:latin typeface="Raleway" pitchFamily="2" charset="0"/>
            </a:rPr>
            <a:t> &gt; </a:t>
          </a:r>
          <a:r>
            <a:rPr lang="vi-VN" sz="1800" dirty="0" err="1">
              <a:latin typeface="Raleway" pitchFamily="2" charset="0"/>
            </a:rPr>
            <a:t>doc2</a:t>
          </a:r>
          <a:r>
            <a:rPr lang="vi-VN" sz="1800" dirty="0">
              <a:latin typeface="Raleway" pitchFamily="2" charset="0"/>
            </a:rPr>
            <a:t> &gt; </a:t>
          </a:r>
          <a:r>
            <a:rPr lang="vi-VN" sz="1800" dirty="0" err="1">
              <a:latin typeface="Raleway" pitchFamily="2" charset="0"/>
            </a:rPr>
            <a:t>doc3</a:t>
          </a:r>
          <a:endParaRPr lang="en-US" sz="1800" dirty="0">
            <a:latin typeface="Raleway" pitchFamily="2" charset="0"/>
          </a:endParaRPr>
        </a:p>
      </dgm:t>
    </dgm:pt>
    <dgm:pt modelId="{C0E7544D-3792-4B05-B5BD-1946FE609A34}" type="parTrans" cxnId="{DED91C07-D0B2-49ED-BBF6-05ACEDADE5AF}">
      <dgm:prSet/>
      <dgm:spPr/>
      <dgm:t>
        <a:bodyPr/>
        <a:lstStyle/>
        <a:p>
          <a:endParaRPr lang="en-US" sz="2000">
            <a:latin typeface="Raleway" pitchFamily="2" charset="0"/>
          </a:endParaRPr>
        </a:p>
      </dgm:t>
    </dgm:pt>
    <dgm:pt modelId="{A7822BAA-F39F-45B7-BDD4-981CC6142F86}" type="sibTrans" cxnId="{DED91C07-D0B2-49ED-BBF6-05ACEDADE5AF}">
      <dgm:prSet phldrT="3" phldr="0" custT="1"/>
      <dgm:spPr/>
      <dgm:t>
        <a:bodyPr/>
        <a:lstStyle/>
        <a:p>
          <a:r>
            <a:rPr lang="en-US" sz="4000">
              <a:latin typeface="Raleway" pitchFamily="2" charset="0"/>
            </a:rPr>
            <a:t>3</a:t>
          </a:r>
        </a:p>
      </dgm:t>
    </dgm:pt>
    <dgm:pt modelId="{A05B7DCC-F960-4575-AD6E-8A6B71A84AE8}">
      <dgm:prSet custT="1"/>
      <dgm:spPr/>
      <dgm:t>
        <a:bodyPr/>
        <a:lstStyle/>
        <a:p>
          <a:r>
            <a:rPr lang="vi-VN" sz="1600" dirty="0">
              <a:latin typeface="Raleway" pitchFamily="2" charset="0"/>
            </a:rPr>
            <a:t>Khi gặp truy vấn tương tự, hệ thống xếp tài liệu quan trọng nhất lên trên.</a:t>
          </a:r>
          <a:endParaRPr lang="en-US" sz="1600" dirty="0">
            <a:latin typeface="Raleway" pitchFamily="2" charset="0"/>
          </a:endParaRPr>
        </a:p>
      </dgm:t>
    </dgm:pt>
    <dgm:pt modelId="{B4803D14-357C-4897-A01D-C07D3CB1E0B1}" type="parTrans" cxnId="{D8B42223-7156-48BD-B752-D67E9C9ECFE5}">
      <dgm:prSet/>
      <dgm:spPr/>
      <dgm:t>
        <a:bodyPr/>
        <a:lstStyle/>
        <a:p>
          <a:endParaRPr lang="en-US" sz="2000">
            <a:latin typeface="Raleway" pitchFamily="2" charset="0"/>
          </a:endParaRPr>
        </a:p>
      </dgm:t>
    </dgm:pt>
    <dgm:pt modelId="{91663C69-3561-460E-8274-EA7C85B08169}" type="sibTrans" cxnId="{D8B42223-7156-48BD-B752-D67E9C9ECFE5}">
      <dgm:prSet phldrT="4" phldr="0" custT="1"/>
      <dgm:spPr/>
      <dgm:t>
        <a:bodyPr/>
        <a:lstStyle/>
        <a:p>
          <a:r>
            <a:rPr lang="en-US" sz="4000">
              <a:latin typeface="Raleway" pitchFamily="2" charset="0"/>
            </a:rPr>
            <a:t>4</a:t>
          </a:r>
        </a:p>
      </dgm:t>
    </dgm:pt>
    <dgm:pt modelId="{88E27408-F9B6-0C47-9BBE-8B806AA4DE16}" type="pres">
      <dgm:prSet presAssocID="{2FAFBA47-8911-4BB4-B2CB-90AE697D6219}" presName="Name0" presStyleCnt="0">
        <dgm:presLayoutVars>
          <dgm:animLvl val="lvl"/>
          <dgm:resizeHandles val="exact"/>
        </dgm:presLayoutVars>
      </dgm:prSet>
      <dgm:spPr/>
    </dgm:pt>
    <dgm:pt modelId="{5998F549-CABC-534A-9565-49B66CA6E6EC}" type="pres">
      <dgm:prSet presAssocID="{7E75DD8B-13FE-4230-ACE9-E995D81FCFE7}" presName="compositeNode" presStyleCnt="0">
        <dgm:presLayoutVars>
          <dgm:bulletEnabled val="1"/>
        </dgm:presLayoutVars>
      </dgm:prSet>
      <dgm:spPr/>
    </dgm:pt>
    <dgm:pt modelId="{EDD676F6-5FA6-8B41-AF92-F1CC52CCB9A3}" type="pres">
      <dgm:prSet presAssocID="{7E75DD8B-13FE-4230-ACE9-E995D81FCFE7}" presName="bgRect" presStyleLbl="bgAccFollowNode1" presStyleIdx="0" presStyleCnt="4"/>
      <dgm:spPr/>
    </dgm:pt>
    <dgm:pt modelId="{7F397137-F2CE-544C-9A66-5CCFF7985724}" type="pres">
      <dgm:prSet presAssocID="{16B48B33-A453-488D-A841-8500118B6E56}" presName="sibTransNodeCircle" presStyleLbl="alignNode1" presStyleIdx="0" presStyleCnt="8">
        <dgm:presLayoutVars>
          <dgm:chMax val="0"/>
          <dgm:bulletEnabled/>
        </dgm:presLayoutVars>
      </dgm:prSet>
      <dgm:spPr/>
    </dgm:pt>
    <dgm:pt modelId="{54E1DF7C-81BE-7D44-B838-A71558F7BACC}" type="pres">
      <dgm:prSet presAssocID="{7E75DD8B-13FE-4230-ACE9-E995D81FCFE7}" presName="bottomLine" presStyleLbl="alignNode1" presStyleIdx="1" presStyleCnt="8">
        <dgm:presLayoutVars/>
      </dgm:prSet>
      <dgm:spPr/>
    </dgm:pt>
    <dgm:pt modelId="{2ED075DF-DD15-5F4E-8BA7-0B5BF2B1944F}" type="pres">
      <dgm:prSet presAssocID="{7E75DD8B-13FE-4230-ACE9-E995D81FCFE7}" presName="nodeText" presStyleLbl="bgAccFollowNode1" presStyleIdx="0" presStyleCnt="4">
        <dgm:presLayoutVars>
          <dgm:bulletEnabled val="1"/>
        </dgm:presLayoutVars>
      </dgm:prSet>
      <dgm:spPr/>
    </dgm:pt>
    <dgm:pt modelId="{26BF1B1D-A649-B044-9F2B-0B471E228AC1}" type="pres">
      <dgm:prSet presAssocID="{16B48B33-A453-488D-A841-8500118B6E56}" presName="sibTrans" presStyleCnt="0"/>
      <dgm:spPr/>
    </dgm:pt>
    <dgm:pt modelId="{22C92528-E7E8-CA4F-BA8E-90BD7C0D8FFA}" type="pres">
      <dgm:prSet presAssocID="{B5B9B220-283E-4BEB-80EC-AACD7AA5AA8D}" presName="compositeNode" presStyleCnt="0">
        <dgm:presLayoutVars>
          <dgm:bulletEnabled val="1"/>
        </dgm:presLayoutVars>
      </dgm:prSet>
      <dgm:spPr/>
    </dgm:pt>
    <dgm:pt modelId="{4B52CD9D-E093-D34D-A254-CAC134608789}" type="pres">
      <dgm:prSet presAssocID="{B5B9B220-283E-4BEB-80EC-AACD7AA5AA8D}" presName="bgRect" presStyleLbl="bgAccFollowNode1" presStyleIdx="1" presStyleCnt="4"/>
      <dgm:spPr/>
    </dgm:pt>
    <dgm:pt modelId="{7569F2D0-F0FB-3C40-B333-53824C2F9803}" type="pres">
      <dgm:prSet presAssocID="{88EE7701-A559-4E14-99E9-2BD4B57ABBF2}" presName="sibTransNodeCircle" presStyleLbl="alignNode1" presStyleIdx="2" presStyleCnt="8">
        <dgm:presLayoutVars>
          <dgm:chMax val="0"/>
          <dgm:bulletEnabled/>
        </dgm:presLayoutVars>
      </dgm:prSet>
      <dgm:spPr/>
    </dgm:pt>
    <dgm:pt modelId="{7B56B247-6919-204E-B457-6CC06BED7114}" type="pres">
      <dgm:prSet presAssocID="{B5B9B220-283E-4BEB-80EC-AACD7AA5AA8D}" presName="bottomLine" presStyleLbl="alignNode1" presStyleIdx="3" presStyleCnt="8">
        <dgm:presLayoutVars/>
      </dgm:prSet>
      <dgm:spPr/>
    </dgm:pt>
    <dgm:pt modelId="{04FF5172-9FF1-7D4E-BE22-B9D7DDDD76FF}" type="pres">
      <dgm:prSet presAssocID="{B5B9B220-283E-4BEB-80EC-AACD7AA5AA8D}" presName="nodeText" presStyleLbl="bgAccFollowNode1" presStyleIdx="1" presStyleCnt="4">
        <dgm:presLayoutVars>
          <dgm:bulletEnabled val="1"/>
        </dgm:presLayoutVars>
      </dgm:prSet>
      <dgm:spPr/>
    </dgm:pt>
    <dgm:pt modelId="{7D9D6370-5C66-734E-8524-51B510815759}" type="pres">
      <dgm:prSet presAssocID="{88EE7701-A559-4E14-99E9-2BD4B57ABBF2}" presName="sibTrans" presStyleCnt="0"/>
      <dgm:spPr/>
    </dgm:pt>
    <dgm:pt modelId="{E6F6C66F-C291-5C48-9F20-3E1A1FD86EB0}" type="pres">
      <dgm:prSet presAssocID="{F5396D7D-9261-4445-A3E0-E941A99032D9}" presName="compositeNode" presStyleCnt="0">
        <dgm:presLayoutVars>
          <dgm:bulletEnabled val="1"/>
        </dgm:presLayoutVars>
      </dgm:prSet>
      <dgm:spPr/>
    </dgm:pt>
    <dgm:pt modelId="{92B689F9-25BF-0C4A-85D2-2A93C7687410}" type="pres">
      <dgm:prSet presAssocID="{F5396D7D-9261-4445-A3E0-E941A99032D9}" presName="bgRect" presStyleLbl="bgAccFollowNode1" presStyleIdx="2" presStyleCnt="4"/>
      <dgm:spPr/>
    </dgm:pt>
    <dgm:pt modelId="{11D0E313-1713-F244-A2D0-2BBC0CB6F10C}" type="pres">
      <dgm:prSet presAssocID="{A7822BAA-F39F-45B7-BDD4-981CC6142F86}" presName="sibTransNodeCircle" presStyleLbl="alignNode1" presStyleIdx="4" presStyleCnt="8">
        <dgm:presLayoutVars>
          <dgm:chMax val="0"/>
          <dgm:bulletEnabled/>
        </dgm:presLayoutVars>
      </dgm:prSet>
      <dgm:spPr/>
    </dgm:pt>
    <dgm:pt modelId="{23C7BC42-C6A0-7744-A9D9-65D010E4A506}" type="pres">
      <dgm:prSet presAssocID="{F5396D7D-9261-4445-A3E0-E941A99032D9}" presName="bottomLine" presStyleLbl="alignNode1" presStyleIdx="5" presStyleCnt="8">
        <dgm:presLayoutVars/>
      </dgm:prSet>
      <dgm:spPr/>
    </dgm:pt>
    <dgm:pt modelId="{8F0FF799-13C8-B64C-8BEF-796560180121}" type="pres">
      <dgm:prSet presAssocID="{F5396D7D-9261-4445-A3E0-E941A99032D9}" presName="nodeText" presStyleLbl="bgAccFollowNode1" presStyleIdx="2" presStyleCnt="4">
        <dgm:presLayoutVars>
          <dgm:bulletEnabled val="1"/>
        </dgm:presLayoutVars>
      </dgm:prSet>
      <dgm:spPr/>
    </dgm:pt>
    <dgm:pt modelId="{23B50E5D-B854-B142-BDE7-308E4B237DB5}" type="pres">
      <dgm:prSet presAssocID="{A7822BAA-F39F-45B7-BDD4-981CC6142F86}" presName="sibTrans" presStyleCnt="0"/>
      <dgm:spPr/>
    </dgm:pt>
    <dgm:pt modelId="{6468C319-79CA-D640-8D32-A7002DF3C71D}" type="pres">
      <dgm:prSet presAssocID="{A05B7DCC-F960-4575-AD6E-8A6B71A84AE8}" presName="compositeNode" presStyleCnt="0">
        <dgm:presLayoutVars>
          <dgm:bulletEnabled val="1"/>
        </dgm:presLayoutVars>
      </dgm:prSet>
      <dgm:spPr/>
    </dgm:pt>
    <dgm:pt modelId="{7E575543-69D4-8D40-AE66-B7071533B75C}" type="pres">
      <dgm:prSet presAssocID="{A05B7DCC-F960-4575-AD6E-8A6B71A84AE8}" presName="bgRect" presStyleLbl="bgAccFollowNode1" presStyleIdx="3" presStyleCnt="4"/>
      <dgm:spPr/>
    </dgm:pt>
    <dgm:pt modelId="{EB4FC61B-DA95-AA41-B6DF-867BA1D37636}" type="pres">
      <dgm:prSet presAssocID="{91663C69-3561-460E-8274-EA7C85B08169}" presName="sibTransNodeCircle" presStyleLbl="alignNode1" presStyleIdx="6" presStyleCnt="8">
        <dgm:presLayoutVars>
          <dgm:chMax val="0"/>
          <dgm:bulletEnabled/>
        </dgm:presLayoutVars>
      </dgm:prSet>
      <dgm:spPr/>
    </dgm:pt>
    <dgm:pt modelId="{CA4434F3-D1AD-4B43-8A01-B7E01DEFDFC2}" type="pres">
      <dgm:prSet presAssocID="{A05B7DCC-F960-4575-AD6E-8A6B71A84AE8}" presName="bottomLine" presStyleLbl="alignNode1" presStyleIdx="7" presStyleCnt="8">
        <dgm:presLayoutVars/>
      </dgm:prSet>
      <dgm:spPr/>
    </dgm:pt>
    <dgm:pt modelId="{9D29DE1C-7963-B143-B215-E6ACD28224E2}" type="pres">
      <dgm:prSet presAssocID="{A05B7DCC-F960-4575-AD6E-8A6B71A84AE8}" presName="nodeText" presStyleLbl="bgAccFollowNode1" presStyleIdx="3" presStyleCnt="4">
        <dgm:presLayoutVars>
          <dgm:bulletEnabled val="1"/>
        </dgm:presLayoutVars>
      </dgm:prSet>
      <dgm:spPr/>
    </dgm:pt>
  </dgm:ptLst>
  <dgm:cxnLst>
    <dgm:cxn modelId="{DED91C07-D0B2-49ED-BBF6-05ACEDADE5AF}" srcId="{2FAFBA47-8911-4BB4-B2CB-90AE697D6219}" destId="{F5396D7D-9261-4445-A3E0-E941A99032D9}" srcOrd="2" destOrd="0" parTransId="{C0E7544D-3792-4B05-B5BD-1946FE609A34}" sibTransId="{A7822BAA-F39F-45B7-BDD4-981CC6142F86}"/>
    <dgm:cxn modelId="{DA634B0C-5A74-E749-96EB-71EBA8495B30}" type="presOf" srcId="{51663144-63AD-49AD-A35C-035A241E06C9}" destId="{04FF5172-9FF1-7D4E-BE22-B9D7DDDD76FF}" srcOrd="0" destOrd="1" presId="urn:microsoft.com/office/officeart/2016/7/layout/BasicLinearProcessNumbered"/>
    <dgm:cxn modelId="{D8B42223-7156-48BD-B752-D67E9C9ECFE5}" srcId="{2FAFBA47-8911-4BB4-B2CB-90AE697D6219}" destId="{A05B7DCC-F960-4575-AD6E-8A6B71A84AE8}" srcOrd="3" destOrd="0" parTransId="{B4803D14-357C-4897-A01D-C07D3CB1E0B1}" sibTransId="{91663C69-3561-460E-8274-EA7C85B08169}"/>
    <dgm:cxn modelId="{CD58373E-2813-F245-9BE1-323646037A84}" type="presOf" srcId="{7E75DD8B-13FE-4230-ACE9-E995D81FCFE7}" destId="{2ED075DF-DD15-5F4E-8BA7-0B5BF2B1944F}" srcOrd="1" destOrd="0" presId="urn:microsoft.com/office/officeart/2016/7/layout/BasicLinearProcessNumbered"/>
    <dgm:cxn modelId="{93E32D42-E27F-AE47-91EC-136449A1107B}" type="presOf" srcId="{F5396D7D-9261-4445-A3E0-E941A99032D9}" destId="{92B689F9-25BF-0C4A-85D2-2A93C7687410}" srcOrd="0" destOrd="0" presId="urn:microsoft.com/office/officeart/2016/7/layout/BasicLinearProcessNumbered"/>
    <dgm:cxn modelId="{71BDCC43-A124-48EB-BC9D-88A6F8D516D0}" srcId="{B5B9B220-283E-4BEB-80EC-AACD7AA5AA8D}" destId="{51663144-63AD-49AD-A35C-035A241E06C9}" srcOrd="0" destOrd="0" parTransId="{3A790896-6836-41DD-8231-8FE83166CB0D}" sibTransId="{3FCC3791-CFE0-4C55-A1A0-4A0D789DBBD6}"/>
    <dgm:cxn modelId="{16018B4E-646E-E04A-AA09-04AF1E0A1207}" type="presOf" srcId="{2FAFBA47-8911-4BB4-B2CB-90AE697D6219}" destId="{88E27408-F9B6-0C47-9BBE-8B806AA4DE16}" srcOrd="0" destOrd="0" presId="urn:microsoft.com/office/officeart/2016/7/layout/BasicLinearProcessNumbered"/>
    <dgm:cxn modelId="{21B2137C-59E4-464C-B055-BBB31205FBCF}" srcId="{2FAFBA47-8911-4BB4-B2CB-90AE697D6219}" destId="{7E75DD8B-13FE-4230-ACE9-E995D81FCFE7}" srcOrd="0" destOrd="0" parTransId="{5DAB64CB-2088-4C06-A6A8-A8B35EFEF6AD}" sibTransId="{16B48B33-A453-488D-A841-8500118B6E56}"/>
    <dgm:cxn modelId="{79DA4B7F-A6C3-0C4F-96F3-002EE07F0E4D}" type="presOf" srcId="{F5396D7D-9261-4445-A3E0-E941A99032D9}" destId="{8F0FF799-13C8-B64C-8BEF-796560180121}" srcOrd="1" destOrd="0" presId="urn:microsoft.com/office/officeart/2016/7/layout/BasicLinearProcessNumbered"/>
    <dgm:cxn modelId="{ECAA3B84-190A-FF42-AB49-24816AA220E6}" type="presOf" srcId="{A05B7DCC-F960-4575-AD6E-8A6B71A84AE8}" destId="{9D29DE1C-7963-B143-B215-E6ACD28224E2}" srcOrd="1" destOrd="0" presId="urn:microsoft.com/office/officeart/2016/7/layout/BasicLinearProcessNumbered"/>
    <dgm:cxn modelId="{FAB41F95-52C6-C34F-B660-3390EDB4D5CC}" type="presOf" srcId="{A7822BAA-F39F-45B7-BDD4-981CC6142F86}" destId="{11D0E313-1713-F244-A2D0-2BBC0CB6F10C}" srcOrd="0" destOrd="0" presId="urn:microsoft.com/office/officeart/2016/7/layout/BasicLinearProcessNumbered"/>
    <dgm:cxn modelId="{72AAD297-7485-0A42-A19F-3D4D89FC4F47}" type="presOf" srcId="{88EE7701-A559-4E14-99E9-2BD4B57ABBF2}" destId="{7569F2D0-F0FB-3C40-B333-53824C2F9803}" srcOrd="0" destOrd="0" presId="urn:microsoft.com/office/officeart/2016/7/layout/BasicLinearProcessNumbered"/>
    <dgm:cxn modelId="{466AA5B7-1CDC-0F45-B016-04C8F4482DA2}" type="presOf" srcId="{B5B9B220-283E-4BEB-80EC-AACD7AA5AA8D}" destId="{04FF5172-9FF1-7D4E-BE22-B9D7DDDD76FF}" srcOrd="1" destOrd="0" presId="urn:microsoft.com/office/officeart/2016/7/layout/BasicLinearProcessNumbered"/>
    <dgm:cxn modelId="{7E7516C2-92BA-44C4-8098-8F1A7A7736B2}" srcId="{2FAFBA47-8911-4BB4-B2CB-90AE697D6219}" destId="{B5B9B220-283E-4BEB-80EC-AACD7AA5AA8D}" srcOrd="1" destOrd="0" parTransId="{5E48A562-ED0F-4B1A-AB3A-E6105610D344}" sibTransId="{88EE7701-A559-4E14-99E9-2BD4B57ABBF2}"/>
    <dgm:cxn modelId="{1DB18EDF-0A88-9A46-B669-6D42F59EDDCD}" type="presOf" srcId="{A05B7DCC-F960-4575-AD6E-8A6B71A84AE8}" destId="{7E575543-69D4-8D40-AE66-B7071533B75C}" srcOrd="0" destOrd="0" presId="urn:microsoft.com/office/officeart/2016/7/layout/BasicLinearProcessNumbered"/>
    <dgm:cxn modelId="{D0DE61E1-90CF-4646-92A4-67202314E36F}" type="presOf" srcId="{B5B9B220-283E-4BEB-80EC-AACD7AA5AA8D}" destId="{4B52CD9D-E093-D34D-A254-CAC134608789}" srcOrd="0" destOrd="0" presId="urn:microsoft.com/office/officeart/2016/7/layout/BasicLinearProcessNumbered"/>
    <dgm:cxn modelId="{286EDFE9-9561-CF46-84EC-C7A33E5BA4BB}" type="presOf" srcId="{91663C69-3561-460E-8274-EA7C85B08169}" destId="{EB4FC61B-DA95-AA41-B6DF-867BA1D37636}" srcOrd="0" destOrd="0" presId="urn:microsoft.com/office/officeart/2016/7/layout/BasicLinearProcessNumbered"/>
    <dgm:cxn modelId="{CBFB2DF4-2E5C-1E45-A3F0-BB2824AD75F4}" type="presOf" srcId="{7E75DD8B-13FE-4230-ACE9-E995D81FCFE7}" destId="{EDD676F6-5FA6-8B41-AF92-F1CC52CCB9A3}" srcOrd="0" destOrd="0" presId="urn:microsoft.com/office/officeart/2016/7/layout/BasicLinearProcessNumbered"/>
    <dgm:cxn modelId="{70DFF3F7-B8DF-934C-A1A7-75895828AC97}" type="presOf" srcId="{16B48B33-A453-488D-A841-8500118B6E56}" destId="{7F397137-F2CE-544C-9A66-5CCFF7985724}" srcOrd="0" destOrd="0" presId="urn:microsoft.com/office/officeart/2016/7/layout/BasicLinearProcessNumbered"/>
    <dgm:cxn modelId="{F489D0F8-4297-8342-A5F3-69609EC92F73}" type="presParOf" srcId="{88E27408-F9B6-0C47-9BBE-8B806AA4DE16}" destId="{5998F549-CABC-534A-9565-49B66CA6E6EC}" srcOrd="0" destOrd="0" presId="urn:microsoft.com/office/officeart/2016/7/layout/BasicLinearProcessNumbered"/>
    <dgm:cxn modelId="{38E0846D-9555-6D40-8E91-6C88F73FD87C}" type="presParOf" srcId="{5998F549-CABC-534A-9565-49B66CA6E6EC}" destId="{EDD676F6-5FA6-8B41-AF92-F1CC52CCB9A3}" srcOrd="0" destOrd="0" presId="urn:microsoft.com/office/officeart/2016/7/layout/BasicLinearProcessNumbered"/>
    <dgm:cxn modelId="{FF07A66C-AB29-AB42-9C7F-E083D4FC4392}" type="presParOf" srcId="{5998F549-CABC-534A-9565-49B66CA6E6EC}" destId="{7F397137-F2CE-544C-9A66-5CCFF7985724}" srcOrd="1" destOrd="0" presId="urn:microsoft.com/office/officeart/2016/7/layout/BasicLinearProcessNumbered"/>
    <dgm:cxn modelId="{B59FE4B1-3304-3246-A1CD-CC036BB49724}" type="presParOf" srcId="{5998F549-CABC-534A-9565-49B66CA6E6EC}" destId="{54E1DF7C-81BE-7D44-B838-A71558F7BACC}" srcOrd="2" destOrd="0" presId="urn:microsoft.com/office/officeart/2016/7/layout/BasicLinearProcessNumbered"/>
    <dgm:cxn modelId="{878F726E-8944-264F-826E-C030290D74BC}" type="presParOf" srcId="{5998F549-CABC-534A-9565-49B66CA6E6EC}" destId="{2ED075DF-DD15-5F4E-8BA7-0B5BF2B1944F}" srcOrd="3" destOrd="0" presId="urn:microsoft.com/office/officeart/2016/7/layout/BasicLinearProcessNumbered"/>
    <dgm:cxn modelId="{6F979A46-A37A-FB41-BD16-148BB1ACA3DE}" type="presParOf" srcId="{88E27408-F9B6-0C47-9BBE-8B806AA4DE16}" destId="{26BF1B1D-A649-B044-9F2B-0B471E228AC1}" srcOrd="1" destOrd="0" presId="urn:microsoft.com/office/officeart/2016/7/layout/BasicLinearProcessNumbered"/>
    <dgm:cxn modelId="{EC56679F-043C-0D40-8169-54064AB139C6}" type="presParOf" srcId="{88E27408-F9B6-0C47-9BBE-8B806AA4DE16}" destId="{22C92528-E7E8-CA4F-BA8E-90BD7C0D8FFA}" srcOrd="2" destOrd="0" presId="urn:microsoft.com/office/officeart/2016/7/layout/BasicLinearProcessNumbered"/>
    <dgm:cxn modelId="{18A190BF-4771-414B-8E27-89333CDF46EB}" type="presParOf" srcId="{22C92528-E7E8-CA4F-BA8E-90BD7C0D8FFA}" destId="{4B52CD9D-E093-D34D-A254-CAC134608789}" srcOrd="0" destOrd="0" presId="urn:microsoft.com/office/officeart/2016/7/layout/BasicLinearProcessNumbered"/>
    <dgm:cxn modelId="{C0E73573-9145-D14B-A6C5-231E65967690}" type="presParOf" srcId="{22C92528-E7E8-CA4F-BA8E-90BD7C0D8FFA}" destId="{7569F2D0-F0FB-3C40-B333-53824C2F9803}" srcOrd="1" destOrd="0" presId="urn:microsoft.com/office/officeart/2016/7/layout/BasicLinearProcessNumbered"/>
    <dgm:cxn modelId="{3DBD6C4D-1C34-5444-8F70-1E69ECF6F394}" type="presParOf" srcId="{22C92528-E7E8-CA4F-BA8E-90BD7C0D8FFA}" destId="{7B56B247-6919-204E-B457-6CC06BED7114}" srcOrd="2" destOrd="0" presId="urn:microsoft.com/office/officeart/2016/7/layout/BasicLinearProcessNumbered"/>
    <dgm:cxn modelId="{0F92E19C-281E-BF44-961E-4DE2CE98A89B}" type="presParOf" srcId="{22C92528-E7E8-CA4F-BA8E-90BD7C0D8FFA}" destId="{04FF5172-9FF1-7D4E-BE22-B9D7DDDD76FF}" srcOrd="3" destOrd="0" presId="urn:microsoft.com/office/officeart/2016/7/layout/BasicLinearProcessNumbered"/>
    <dgm:cxn modelId="{630E724E-94A1-EF4B-818E-E980FD864E90}" type="presParOf" srcId="{88E27408-F9B6-0C47-9BBE-8B806AA4DE16}" destId="{7D9D6370-5C66-734E-8524-51B510815759}" srcOrd="3" destOrd="0" presId="urn:microsoft.com/office/officeart/2016/7/layout/BasicLinearProcessNumbered"/>
    <dgm:cxn modelId="{BF6FD322-E83B-4A46-A127-9CA3D9EF8921}" type="presParOf" srcId="{88E27408-F9B6-0C47-9BBE-8B806AA4DE16}" destId="{E6F6C66F-C291-5C48-9F20-3E1A1FD86EB0}" srcOrd="4" destOrd="0" presId="urn:microsoft.com/office/officeart/2016/7/layout/BasicLinearProcessNumbered"/>
    <dgm:cxn modelId="{17DC9119-8F51-EC4E-8B03-E6690434F655}" type="presParOf" srcId="{E6F6C66F-C291-5C48-9F20-3E1A1FD86EB0}" destId="{92B689F9-25BF-0C4A-85D2-2A93C7687410}" srcOrd="0" destOrd="0" presId="urn:microsoft.com/office/officeart/2016/7/layout/BasicLinearProcessNumbered"/>
    <dgm:cxn modelId="{CB765A34-5F79-F241-868F-932A3E8DD7A7}" type="presParOf" srcId="{E6F6C66F-C291-5C48-9F20-3E1A1FD86EB0}" destId="{11D0E313-1713-F244-A2D0-2BBC0CB6F10C}" srcOrd="1" destOrd="0" presId="urn:microsoft.com/office/officeart/2016/7/layout/BasicLinearProcessNumbered"/>
    <dgm:cxn modelId="{D2BAEEB0-ED36-1341-884B-D30182F03721}" type="presParOf" srcId="{E6F6C66F-C291-5C48-9F20-3E1A1FD86EB0}" destId="{23C7BC42-C6A0-7744-A9D9-65D010E4A506}" srcOrd="2" destOrd="0" presId="urn:microsoft.com/office/officeart/2016/7/layout/BasicLinearProcessNumbered"/>
    <dgm:cxn modelId="{71701AD8-F159-4B40-B024-63FB69194514}" type="presParOf" srcId="{E6F6C66F-C291-5C48-9F20-3E1A1FD86EB0}" destId="{8F0FF799-13C8-B64C-8BEF-796560180121}" srcOrd="3" destOrd="0" presId="urn:microsoft.com/office/officeart/2016/7/layout/BasicLinearProcessNumbered"/>
    <dgm:cxn modelId="{7CEB4544-4261-C041-A372-FA90B230737D}" type="presParOf" srcId="{88E27408-F9B6-0C47-9BBE-8B806AA4DE16}" destId="{23B50E5D-B854-B142-BDE7-308E4B237DB5}" srcOrd="5" destOrd="0" presId="urn:microsoft.com/office/officeart/2016/7/layout/BasicLinearProcessNumbered"/>
    <dgm:cxn modelId="{635440F6-31E1-7A4D-B3A1-721A483EC500}" type="presParOf" srcId="{88E27408-F9B6-0C47-9BBE-8B806AA4DE16}" destId="{6468C319-79CA-D640-8D32-A7002DF3C71D}" srcOrd="6" destOrd="0" presId="urn:microsoft.com/office/officeart/2016/7/layout/BasicLinearProcessNumbered"/>
    <dgm:cxn modelId="{B54A096C-DC02-9341-BBC9-15D7C5F55B0B}" type="presParOf" srcId="{6468C319-79CA-D640-8D32-A7002DF3C71D}" destId="{7E575543-69D4-8D40-AE66-B7071533B75C}" srcOrd="0" destOrd="0" presId="urn:microsoft.com/office/officeart/2016/7/layout/BasicLinearProcessNumbered"/>
    <dgm:cxn modelId="{F96A1F3C-B4F6-5B4E-9470-4BF66D97BAA1}" type="presParOf" srcId="{6468C319-79CA-D640-8D32-A7002DF3C71D}" destId="{EB4FC61B-DA95-AA41-B6DF-867BA1D37636}" srcOrd="1" destOrd="0" presId="urn:microsoft.com/office/officeart/2016/7/layout/BasicLinearProcessNumbered"/>
    <dgm:cxn modelId="{58B77DA4-6DCB-414D-ACAC-CEBD003A7145}" type="presParOf" srcId="{6468C319-79CA-D640-8D32-A7002DF3C71D}" destId="{CA4434F3-D1AD-4B43-8A01-B7E01DEFDFC2}" srcOrd="2" destOrd="0" presId="urn:microsoft.com/office/officeart/2016/7/layout/BasicLinearProcessNumbered"/>
    <dgm:cxn modelId="{B91DD403-8B56-7549-BA60-7F66214B7CC8}" type="presParOf" srcId="{6468C319-79CA-D640-8D32-A7002DF3C71D}" destId="{9D29DE1C-7963-B143-B215-E6ACD28224E2}" srcOrd="3" destOrd="0" presId="urn:microsoft.com/office/officeart/2016/7/layout/BasicLinearProcessNumbered"/>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2616BC0-C964-014B-93FC-A560197F25A9}">
      <dsp:nvSpPr>
        <dsp:cNvPr id="0" name=""/>
        <dsp:cNvSpPr/>
      </dsp:nvSpPr>
      <dsp:spPr>
        <a:xfrm>
          <a:off x="0" y="493154"/>
          <a:ext cx="7101821" cy="65520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AD7864F-0FE3-E84D-9205-7C7F6C90C2C1}">
      <dsp:nvSpPr>
        <dsp:cNvPr id="0" name=""/>
        <dsp:cNvSpPr/>
      </dsp:nvSpPr>
      <dsp:spPr>
        <a:xfrm>
          <a:off x="355091" y="109394"/>
          <a:ext cx="4971274" cy="76752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7902" tIns="0" rIns="187902" bIns="0" numCol="1" spcCol="1270" anchor="ctr" anchorCtr="0">
          <a:noAutofit/>
        </a:bodyPr>
        <a:lstStyle/>
        <a:p>
          <a:pPr marL="0" lvl="0" indent="0" algn="l" defTabSz="1155700">
            <a:lnSpc>
              <a:spcPct val="90000"/>
            </a:lnSpc>
            <a:spcBef>
              <a:spcPct val="0"/>
            </a:spcBef>
            <a:spcAft>
              <a:spcPct val="35000"/>
            </a:spcAft>
            <a:buNone/>
          </a:pPr>
          <a:r>
            <a:rPr lang="vi-VN" sz="2600" b="1" kern="1200" dirty="0"/>
            <a:t>Thu thập dữ liệu</a:t>
          </a:r>
          <a:endParaRPr lang="en-US" sz="2600" kern="1200" dirty="0"/>
        </a:p>
      </dsp:txBody>
      <dsp:txXfrm>
        <a:off x="392558" y="146861"/>
        <a:ext cx="4896340" cy="692586"/>
      </dsp:txXfrm>
    </dsp:sp>
    <dsp:sp modelId="{00F09D29-7E48-B344-AB38-ECB70309516F}">
      <dsp:nvSpPr>
        <dsp:cNvPr id="0" name=""/>
        <dsp:cNvSpPr/>
      </dsp:nvSpPr>
      <dsp:spPr>
        <a:xfrm>
          <a:off x="0" y="1672514"/>
          <a:ext cx="7101821" cy="655200"/>
        </a:xfrm>
        <a:prstGeom prst="rect">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35F36C5-6FAA-3641-B0B7-BA3F39D2FF85}">
      <dsp:nvSpPr>
        <dsp:cNvPr id="0" name=""/>
        <dsp:cNvSpPr/>
      </dsp:nvSpPr>
      <dsp:spPr>
        <a:xfrm>
          <a:off x="355091" y="1288754"/>
          <a:ext cx="4971274" cy="76752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7902" tIns="0" rIns="187902" bIns="0" numCol="1" spcCol="1270" anchor="ctr" anchorCtr="0">
          <a:noAutofit/>
        </a:bodyPr>
        <a:lstStyle/>
        <a:p>
          <a:pPr marL="0" lvl="0" indent="0" algn="l" defTabSz="1155700">
            <a:lnSpc>
              <a:spcPct val="90000"/>
            </a:lnSpc>
            <a:spcBef>
              <a:spcPct val="0"/>
            </a:spcBef>
            <a:spcAft>
              <a:spcPct val="35000"/>
            </a:spcAft>
            <a:buNone/>
          </a:pPr>
          <a:r>
            <a:rPr lang="vi-VN" sz="2600" b="1" kern="1200" dirty="0"/>
            <a:t>Trích xuất đặc trưng</a:t>
          </a:r>
          <a:endParaRPr lang="en-US" sz="2600" kern="1200" dirty="0"/>
        </a:p>
      </dsp:txBody>
      <dsp:txXfrm>
        <a:off x="392558" y="1326221"/>
        <a:ext cx="4896340" cy="692586"/>
      </dsp:txXfrm>
    </dsp:sp>
    <dsp:sp modelId="{25A95D22-990A-224C-B012-70EFDF858663}">
      <dsp:nvSpPr>
        <dsp:cNvPr id="0" name=""/>
        <dsp:cNvSpPr/>
      </dsp:nvSpPr>
      <dsp:spPr>
        <a:xfrm>
          <a:off x="0" y="2851874"/>
          <a:ext cx="7101821" cy="655200"/>
        </a:xfrm>
        <a:prstGeom prst="rect">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98BCE49-25C7-F841-A7DF-011B317DD9F2}">
      <dsp:nvSpPr>
        <dsp:cNvPr id="0" name=""/>
        <dsp:cNvSpPr/>
      </dsp:nvSpPr>
      <dsp:spPr>
        <a:xfrm>
          <a:off x="355091" y="2468114"/>
          <a:ext cx="4971274" cy="767520"/>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7902" tIns="0" rIns="187902" bIns="0" numCol="1" spcCol="1270" anchor="ctr" anchorCtr="0">
          <a:noAutofit/>
        </a:bodyPr>
        <a:lstStyle/>
        <a:p>
          <a:pPr marL="0" lvl="0" indent="0" algn="l" defTabSz="1155700">
            <a:lnSpc>
              <a:spcPct val="90000"/>
            </a:lnSpc>
            <a:spcBef>
              <a:spcPct val="0"/>
            </a:spcBef>
            <a:spcAft>
              <a:spcPct val="35000"/>
            </a:spcAft>
            <a:buNone/>
          </a:pPr>
          <a:r>
            <a:rPr lang="vi-VN" sz="2600" b="1" kern="1200" dirty="0"/>
            <a:t>Huấn luyện mô hình</a:t>
          </a:r>
          <a:endParaRPr lang="en-US" sz="2600" kern="1200" dirty="0"/>
        </a:p>
      </dsp:txBody>
      <dsp:txXfrm>
        <a:off x="392558" y="2505581"/>
        <a:ext cx="4896340" cy="692586"/>
      </dsp:txXfrm>
    </dsp:sp>
    <dsp:sp modelId="{C91103F6-180F-6844-A3C2-BF698B599D8B}">
      <dsp:nvSpPr>
        <dsp:cNvPr id="0" name=""/>
        <dsp:cNvSpPr/>
      </dsp:nvSpPr>
      <dsp:spPr>
        <a:xfrm>
          <a:off x="0" y="4031234"/>
          <a:ext cx="7101821" cy="655200"/>
        </a:xfrm>
        <a:prstGeom prst="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B9E0B92-EBB0-2140-A0A7-5381627A96B9}">
      <dsp:nvSpPr>
        <dsp:cNvPr id="0" name=""/>
        <dsp:cNvSpPr/>
      </dsp:nvSpPr>
      <dsp:spPr>
        <a:xfrm>
          <a:off x="355091" y="3647474"/>
          <a:ext cx="4971274" cy="76752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7902" tIns="0" rIns="187902" bIns="0" numCol="1" spcCol="1270" anchor="ctr" anchorCtr="0">
          <a:noAutofit/>
        </a:bodyPr>
        <a:lstStyle/>
        <a:p>
          <a:pPr marL="0" lvl="0" indent="0" algn="l" defTabSz="1155700">
            <a:lnSpc>
              <a:spcPct val="90000"/>
            </a:lnSpc>
            <a:spcBef>
              <a:spcPct val="0"/>
            </a:spcBef>
            <a:spcAft>
              <a:spcPct val="35000"/>
            </a:spcAft>
            <a:buNone/>
          </a:pPr>
          <a:r>
            <a:rPr lang="vi-VN" sz="2600" b="1" kern="1200" dirty="0"/>
            <a:t>Dự đoán &amp; xếp hạng</a:t>
          </a:r>
          <a:endParaRPr lang="en-US" sz="2600" kern="1200" dirty="0"/>
        </a:p>
      </dsp:txBody>
      <dsp:txXfrm>
        <a:off x="392558" y="3684941"/>
        <a:ext cx="4896340" cy="692586"/>
      </dsp:txXfrm>
    </dsp:sp>
    <dsp:sp modelId="{F186061D-DACD-5D41-8D72-67F1FAA89584}">
      <dsp:nvSpPr>
        <dsp:cNvPr id="0" name=""/>
        <dsp:cNvSpPr/>
      </dsp:nvSpPr>
      <dsp:spPr>
        <a:xfrm>
          <a:off x="0" y="5210594"/>
          <a:ext cx="7101821" cy="655200"/>
        </a:xfrm>
        <a:prstGeom prst="rect">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5160370-C41B-A740-B23B-C6A1A5A12DBA}">
      <dsp:nvSpPr>
        <dsp:cNvPr id="0" name=""/>
        <dsp:cNvSpPr/>
      </dsp:nvSpPr>
      <dsp:spPr>
        <a:xfrm>
          <a:off x="355091" y="4826834"/>
          <a:ext cx="4971274" cy="767520"/>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7902" tIns="0" rIns="187902" bIns="0" numCol="1" spcCol="1270" anchor="ctr" anchorCtr="0">
          <a:noAutofit/>
        </a:bodyPr>
        <a:lstStyle/>
        <a:p>
          <a:pPr marL="0" lvl="0" indent="0" algn="l" defTabSz="1155700">
            <a:lnSpc>
              <a:spcPct val="90000"/>
            </a:lnSpc>
            <a:spcBef>
              <a:spcPct val="0"/>
            </a:spcBef>
            <a:spcAft>
              <a:spcPct val="35000"/>
            </a:spcAft>
            <a:buNone/>
          </a:pPr>
          <a:r>
            <a:rPr lang="vi-VN" sz="2600" b="1" kern="1200" dirty="0"/>
            <a:t>Đánh giá</a:t>
          </a:r>
          <a:endParaRPr lang="en-US" sz="2600" kern="1200" dirty="0"/>
        </a:p>
      </dsp:txBody>
      <dsp:txXfrm>
        <a:off x="392558" y="4864301"/>
        <a:ext cx="4896340" cy="69258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D676F6-5FA6-8B41-AF92-F1CC52CCB9A3}">
      <dsp:nvSpPr>
        <dsp:cNvPr id="0" name=""/>
        <dsp:cNvSpPr/>
      </dsp:nvSpPr>
      <dsp:spPr>
        <a:xfrm>
          <a:off x="2838" y="1320579"/>
          <a:ext cx="2251619" cy="3152267"/>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5545" tIns="330200" rIns="175545" bIns="330200" numCol="1" spcCol="1270" anchor="t" anchorCtr="0">
          <a:noAutofit/>
        </a:bodyPr>
        <a:lstStyle/>
        <a:p>
          <a:pPr marL="0" lvl="0" indent="0" algn="l" defTabSz="800100">
            <a:lnSpc>
              <a:spcPct val="90000"/>
            </a:lnSpc>
            <a:spcBef>
              <a:spcPct val="0"/>
            </a:spcBef>
            <a:spcAft>
              <a:spcPct val="35000"/>
            </a:spcAft>
            <a:buNone/>
          </a:pPr>
          <a:r>
            <a:rPr lang="vi-VN" sz="1800" kern="1200" dirty="0">
              <a:latin typeface="Raleway" pitchFamily="2" charset="0"/>
            </a:rPr>
            <a:t>Truy vấn: "</a:t>
          </a:r>
          <a:r>
            <a:rPr lang="vi-VN" sz="1800" kern="1200" dirty="0" err="1">
              <a:latin typeface="Raleway" pitchFamily="2" charset="0"/>
            </a:rPr>
            <a:t>best</a:t>
          </a:r>
          <a:r>
            <a:rPr lang="vi-VN" sz="1800" kern="1200" dirty="0">
              <a:latin typeface="Raleway" pitchFamily="2" charset="0"/>
            </a:rPr>
            <a:t> </a:t>
          </a:r>
          <a:r>
            <a:rPr lang="vi-VN" sz="1800" kern="1200" dirty="0" err="1">
              <a:latin typeface="Raleway" pitchFamily="2" charset="0"/>
            </a:rPr>
            <a:t>laptop</a:t>
          </a:r>
          <a:r>
            <a:rPr lang="vi-VN" sz="1800" kern="1200" dirty="0">
              <a:latin typeface="Raleway" pitchFamily="2" charset="0"/>
            </a:rPr>
            <a:t> 2025"</a:t>
          </a:r>
          <a:endParaRPr lang="en-US" sz="1800" kern="1200" dirty="0">
            <a:latin typeface="Raleway" pitchFamily="2" charset="0"/>
          </a:endParaRPr>
        </a:p>
      </dsp:txBody>
      <dsp:txXfrm>
        <a:off x="2838" y="2518440"/>
        <a:ext cx="2251619" cy="1891360"/>
      </dsp:txXfrm>
    </dsp:sp>
    <dsp:sp modelId="{7F397137-F2CE-544C-9A66-5CCFF7985724}">
      <dsp:nvSpPr>
        <dsp:cNvPr id="0" name=""/>
        <dsp:cNvSpPr/>
      </dsp:nvSpPr>
      <dsp:spPr>
        <a:xfrm>
          <a:off x="655807" y="1635805"/>
          <a:ext cx="945680" cy="945680"/>
        </a:xfrm>
        <a:prstGeom prst="ellips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3729" tIns="12700" rIns="73729" bIns="12700" numCol="1" spcCol="1270" anchor="ctr" anchorCtr="0">
          <a:noAutofit/>
        </a:bodyPr>
        <a:lstStyle/>
        <a:p>
          <a:pPr marL="0" lvl="0" indent="0" algn="ctr" defTabSz="1778000">
            <a:lnSpc>
              <a:spcPct val="90000"/>
            </a:lnSpc>
            <a:spcBef>
              <a:spcPct val="0"/>
            </a:spcBef>
            <a:spcAft>
              <a:spcPct val="35000"/>
            </a:spcAft>
            <a:buNone/>
          </a:pPr>
          <a:r>
            <a:rPr lang="en-US" sz="4000" kern="1200">
              <a:latin typeface="Raleway" pitchFamily="2" charset="0"/>
            </a:rPr>
            <a:t>1</a:t>
          </a:r>
        </a:p>
      </dsp:txBody>
      <dsp:txXfrm>
        <a:off x="794299" y="1774297"/>
        <a:ext cx="668696" cy="668696"/>
      </dsp:txXfrm>
    </dsp:sp>
    <dsp:sp modelId="{54E1DF7C-81BE-7D44-B838-A71558F7BACC}">
      <dsp:nvSpPr>
        <dsp:cNvPr id="0" name=""/>
        <dsp:cNvSpPr/>
      </dsp:nvSpPr>
      <dsp:spPr>
        <a:xfrm>
          <a:off x="2838" y="4472774"/>
          <a:ext cx="2251619" cy="72"/>
        </a:xfrm>
        <a:prstGeom prst="rect">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B52CD9D-E093-D34D-A254-CAC134608789}">
      <dsp:nvSpPr>
        <dsp:cNvPr id="0" name=""/>
        <dsp:cNvSpPr/>
      </dsp:nvSpPr>
      <dsp:spPr>
        <a:xfrm>
          <a:off x="2479620" y="1320579"/>
          <a:ext cx="2251619" cy="3152267"/>
        </a:xfrm>
        <a:prstGeom prst="rect">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5545" tIns="330200" rIns="175545" bIns="330200" numCol="1" spcCol="1270" anchor="t" anchorCtr="0">
          <a:noAutofit/>
        </a:bodyPr>
        <a:lstStyle/>
        <a:p>
          <a:pPr marL="0" lvl="0" indent="0" algn="l" defTabSz="711200">
            <a:lnSpc>
              <a:spcPct val="90000"/>
            </a:lnSpc>
            <a:spcBef>
              <a:spcPct val="0"/>
            </a:spcBef>
            <a:spcAft>
              <a:spcPct val="35000"/>
            </a:spcAft>
            <a:buNone/>
          </a:pPr>
          <a:r>
            <a:rPr lang="vi-VN" sz="1600" kern="1200">
              <a:latin typeface="Raleway" pitchFamily="2" charset="0"/>
            </a:rPr>
            <a:t>Dữ liệu huấn luyện:</a:t>
          </a:r>
          <a:endParaRPr lang="en-US" sz="1600" kern="1200">
            <a:latin typeface="Raleway" pitchFamily="2" charset="0"/>
          </a:endParaRPr>
        </a:p>
        <a:p>
          <a:pPr marL="114300" lvl="1" indent="-114300" algn="l" defTabSz="622300">
            <a:lnSpc>
              <a:spcPct val="90000"/>
            </a:lnSpc>
            <a:spcBef>
              <a:spcPct val="0"/>
            </a:spcBef>
            <a:spcAft>
              <a:spcPct val="15000"/>
            </a:spcAft>
            <a:buChar char="•"/>
          </a:pPr>
          <a:r>
            <a:rPr lang="vi-VN" sz="1400" kern="1200" dirty="0">
              <a:latin typeface="Raleway" pitchFamily="2" charset="0"/>
            </a:rPr>
            <a:t>(q, </a:t>
          </a:r>
          <a:r>
            <a:rPr lang="vi-VN" sz="1400" kern="1200" dirty="0" err="1">
              <a:latin typeface="Raleway" pitchFamily="2" charset="0"/>
            </a:rPr>
            <a:t>doc1</a:t>
          </a:r>
          <a:r>
            <a:rPr lang="vi-VN" sz="1400" kern="1200" dirty="0">
              <a:latin typeface="Raleway" pitchFamily="2" charset="0"/>
            </a:rPr>
            <a:t>, </a:t>
          </a:r>
          <a:r>
            <a:rPr lang="vi-VN" sz="1400" kern="1200" dirty="0" err="1">
              <a:latin typeface="Raleway" pitchFamily="2" charset="0"/>
            </a:rPr>
            <a:t>label</a:t>
          </a:r>
          <a:r>
            <a:rPr lang="vi-VN" sz="1400" kern="1200" dirty="0">
              <a:latin typeface="Raleway" pitchFamily="2" charset="0"/>
            </a:rPr>
            <a:t>=3), (q, </a:t>
          </a:r>
          <a:r>
            <a:rPr lang="vi-VN" sz="1400" kern="1200" dirty="0" err="1">
              <a:latin typeface="Raleway" pitchFamily="2" charset="0"/>
            </a:rPr>
            <a:t>doc2</a:t>
          </a:r>
          <a:r>
            <a:rPr lang="vi-VN" sz="1400" kern="1200" dirty="0">
              <a:latin typeface="Raleway" pitchFamily="2" charset="0"/>
            </a:rPr>
            <a:t>, </a:t>
          </a:r>
          <a:r>
            <a:rPr lang="vi-VN" sz="1400" kern="1200" dirty="0" err="1">
              <a:latin typeface="Raleway" pitchFamily="2" charset="0"/>
            </a:rPr>
            <a:t>label</a:t>
          </a:r>
          <a:r>
            <a:rPr lang="vi-VN" sz="1400" kern="1200" dirty="0">
              <a:latin typeface="Raleway" pitchFamily="2" charset="0"/>
            </a:rPr>
            <a:t>=2), (q, </a:t>
          </a:r>
          <a:r>
            <a:rPr lang="vi-VN" sz="1400" kern="1200" dirty="0" err="1">
              <a:latin typeface="Raleway" pitchFamily="2" charset="0"/>
            </a:rPr>
            <a:t>doc3</a:t>
          </a:r>
          <a:r>
            <a:rPr lang="vi-VN" sz="1400" kern="1200" dirty="0">
              <a:latin typeface="Raleway" pitchFamily="2" charset="0"/>
            </a:rPr>
            <a:t>, </a:t>
          </a:r>
          <a:r>
            <a:rPr lang="vi-VN" sz="1400" kern="1200" dirty="0" err="1">
              <a:latin typeface="Raleway" pitchFamily="2" charset="0"/>
            </a:rPr>
            <a:t>label</a:t>
          </a:r>
          <a:r>
            <a:rPr lang="vi-VN" sz="1400" kern="1200" dirty="0">
              <a:latin typeface="Raleway" pitchFamily="2" charset="0"/>
            </a:rPr>
            <a:t>=0)</a:t>
          </a:r>
          <a:endParaRPr lang="en-US" sz="1400" kern="1200" dirty="0">
            <a:latin typeface="Raleway" pitchFamily="2" charset="0"/>
          </a:endParaRPr>
        </a:p>
      </dsp:txBody>
      <dsp:txXfrm>
        <a:off x="2479620" y="2518440"/>
        <a:ext cx="2251619" cy="1891360"/>
      </dsp:txXfrm>
    </dsp:sp>
    <dsp:sp modelId="{7569F2D0-F0FB-3C40-B333-53824C2F9803}">
      <dsp:nvSpPr>
        <dsp:cNvPr id="0" name=""/>
        <dsp:cNvSpPr/>
      </dsp:nvSpPr>
      <dsp:spPr>
        <a:xfrm>
          <a:off x="3132589" y="1635805"/>
          <a:ext cx="945680" cy="945680"/>
        </a:xfrm>
        <a:prstGeom prst="ellips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3729" tIns="12700" rIns="73729" bIns="12700" numCol="1" spcCol="1270" anchor="ctr" anchorCtr="0">
          <a:noAutofit/>
        </a:bodyPr>
        <a:lstStyle/>
        <a:p>
          <a:pPr marL="0" lvl="0" indent="0" algn="ctr" defTabSz="1778000">
            <a:lnSpc>
              <a:spcPct val="90000"/>
            </a:lnSpc>
            <a:spcBef>
              <a:spcPct val="0"/>
            </a:spcBef>
            <a:spcAft>
              <a:spcPct val="35000"/>
            </a:spcAft>
            <a:buNone/>
          </a:pPr>
          <a:r>
            <a:rPr lang="en-US" sz="4000" kern="1200">
              <a:latin typeface="Raleway" pitchFamily="2" charset="0"/>
            </a:rPr>
            <a:t>2</a:t>
          </a:r>
        </a:p>
      </dsp:txBody>
      <dsp:txXfrm>
        <a:off x="3271081" y="1774297"/>
        <a:ext cx="668696" cy="668696"/>
      </dsp:txXfrm>
    </dsp:sp>
    <dsp:sp modelId="{7B56B247-6919-204E-B457-6CC06BED7114}">
      <dsp:nvSpPr>
        <dsp:cNvPr id="0" name=""/>
        <dsp:cNvSpPr/>
      </dsp:nvSpPr>
      <dsp:spPr>
        <a:xfrm>
          <a:off x="2479620" y="4472774"/>
          <a:ext cx="2251619" cy="72"/>
        </a:xfrm>
        <a:prstGeom prst="rect">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2B689F9-25BF-0C4A-85D2-2A93C7687410}">
      <dsp:nvSpPr>
        <dsp:cNvPr id="0" name=""/>
        <dsp:cNvSpPr/>
      </dsp:nvSpPr>
      <dsp:spPr>
        <a:xfrm>
          <a:off x="4956401" y="1320579"/>
          <a:ext cx="2251619" cy="3152267"/>
        </a:xfrm>
        <a:prstGeom prst="rect">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5545" tIns="330200" rIns="175545" bIns="330200" numCol="1" spcCol="1270" anchor="t" anchorCtr="0">
          <a:noAutofit/>
        </a:bodyPr>
        <a:lstStyle/>
        <a:p>
          <a:pPr marL="0" lvl="0" indent="0" algn="l" defTabSz="800100">
            <a:lnSpc>
              <a:spcPct val="90000"/>
            </a:lnSpc>
            <a:spcBef>
              <a:spcPct val="0"/>
            </a:spcBef>
            <a:spcAft>
              <a:spcPct val="35000"/>
            </a:spcAft>
            <a:buNone/>
          </a:pPr>
          <a:r>
            <a:rPr lang="vi-VN" sz="1800" kern="1200" dirty="0">
              <a:latin typeface="Raleway" pitchFamily="2" charset="0"/>
            </a:rPr>
            <a:t>Mô hình học được rằng: </a:t>
          </a:r>
          <a:r>
            <a:rPr lang="vi-VN" sz="1800" kern="1200" dirty="0" err="1">
              <a:latin typeface="Raleway" pitchFamily="2" charset="0"/>
            </a:rPr>
            <a:t>doc1</a:t>
          </a:r>
          <a:r>
            <a:rPr lang="vi-VN" sz="1800" kern="1200" dirty="0">
              <a:latin typeface="Raleway" pitchFamily="2" charset="0"/>
            </a:rPr>
            <a:t> &gt; </a:t>
          </a:r>
          <a:r>
            <a:rPr lang="vi-VN" sz="1800" kern="1200" dirty="0" err="1">
              <a:latin typeface="Raleway" pitchFamily="2" charset="0"/>
            </a:rPr>
            <a:t>doc2</a:t>
          </a:r>
          <a:r>
            <a:rPr lang="vi-VN" sz="1800" kern="1200" dirty="0">
              <a:latin typeface="Raleway" pitchFamily="2" charset="0"/>
            </a:rPr>
            <a:t> &gt; </a:t>
          </a:r>
          <a:r>
            <a:rPr lang="vi-VN" sz="1800" kern="1200" dirty="0" err="1">
              <a:latin typeface="Raleway" pitchFamily="2" charset="0"/>
            </a:rPr>
            <a:t>doc3</a:t>
          </a:r>
          <a:endParaRPr lang="en-US" sz="1800" kern="1200" dirty="0">
            <a:latin typeface="Raleway" pitchFamily="2" charset="0"/>
          </a:endParaRPr>
        </a:p>
      </dsp:txBody>
      <dsp:txXfrm>
        <a:off x="4956401" y="2518440"/>
        <a:ext cx="2251619" cy="1891360"/>
      </dsp:txXfrm>
    </dsp:sp>
    <dsp:sp modelId="{11D0E313-1713-F244-A2D0-2BBC0CB6F10C}">
      <dsp:nvSpPr>
        <dsp:cNvPr id="0" name=""/>
        <dsp:cNvSpPr/>
      </dsp:nvSpPr>
      <dsp:spPr>
        <a:xfrm>
          <a:off x="5609371" y="1635805"/>
          <a:ext cx="945680" cy="945680"/>
        </a:xfrm>
        <a:prstGeom prst="ellipse">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3729" tIns="12700" rIns="73729" bIns="12700" numCol="1" spcCol="1270" anchor="ctr" anchorCtr="0">
          <a:noAutofit/>
        </a:bodyPr>
        <a:lstStyle/>
        <a:p>
          <a:pPr marL="0" lvl="0" indent="0" algn="ctr" defTabSz="1778000">
            <a:lnSpc>
              <a:spcPct val="90000"/>
            </a:lnSpc>
            <a:spcBef>
              <a:spcPct val="0"/>
            </a:spcBef>
            <a:spcAft>
              <a:spcPct val="35000"/>
            </a:spcAft>
            <a:buNone/>
          </a:pPr>
          <a:r>
            <a:rPr lang="en-US" sz="4000" kern="1200">
              <a:latin typeface="Raleway" pitchFamily="2" charset="0"/>
            </a:rPr>
            <a:t>3</a:t>
          </a:r>
        </a:p>
      </dsp:txBody>
      <dsp:txXfrm>
        <a:off x="5747863" y="1774297"/>
        <a:ext cx="668696" cy="668696"/>
      </dsp:txXfrm>
    </dsp:sp>
    <dsp:sp modelId="{23C7BC42-C6A0-7744-A9D9-65D010E4A506}">
      <dsp:nvSpPr>
        <dsp:cNvPr id="0" name=""/>
        <dsp:cNvSpPr/>
      </dsp:nvSpPr>
      <dsp:spPr>
        <a:xfrm>
          <a:off x="4956401" y="4472774"/>
          <a:ext cx="2251619" cy="72"/>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E575543-69D4-8D40-AE66-B7071533B75C}">
      <dsp:nvSpPr>
        <dsp:cNvPr id="0" name=""/>
        <dsp:cNvSpPr/>
      </dsp:nvSpPr>
      <dsp:spPr>
        <a:xfrm>
          <a:off x="7433183" y="1320579"/>
          <a:ext cx="2251619" cy="3152267"/>
        </a:xfrm>
        <a:prstGeom prst="rect">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5545" tIns="330200" rIns="175545" bIns="330200" numCol="1" spcCol="1270" anchor="t" anchorCtr="0">
          <a:noAutofit/>
        </a:bodyPr>
        <a:lstStyle/>
        <a:p>
          <a:pPr marL="0" lvl="0" indent="0" algn="l" defTabSz="711200">
            <a:lnSpc>
              <a:spcPct val="90000"/>
            </a:lnSpc>
            <a:spcBef>
              <a:spcPct val="0"/>
            </a:spcBef>
            <a:spcAft>
              <a:spcPct val="35000"/>
            </a:spcAft>
            <a:buNone/>
          </a:pPr>
          <a:r>
            <a:rPr lang="vi-VN" sz="1600" kern="1200" dirty="0">
              <a:latin typeface="Raleway" pitchFamily="2" charset="0"/>
            </a:rPr>
            <a:t>Khi gặp truy vấn tương tự, hệ thống xếp tài liệu quan trọng nhất lên trên.</a:t>
          </a:r>
          <a:endParaRPr lang="en-US" sz="1600" kern="1200" dirty="0">
            <a:latin typeface="Raleway" pitchFamily="2" charset="0"/>
          </a:endParaRPr>
        </a:p>
      </dsp:txBody>
      <dsp:txXfrm>
        <a:off x="7433183" y="2518440"/>
        <a:ext cx="2251619" cy="1891360"/>
      </dsp:txXfrm>
    </dsp:sp>
    <dsp:sp modelId="{EB4FC61B-DA95-AA41-B6DF-867BA1D37636}">
      <dsp:nvSpPr>
        <dsp:cNvPr id="0" name=""/>
        <dsp:cNvSpPr/>
      </dsp:nvSpPr>
      <dsp:spPr>
        <a:xfrm>
          <a:off x="8086153" y="1635805"/>
          <a:ext cx="945680" cy="945680"/>
        </a:xfrm>
        <a:prstGeom prst="ellips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3729" tIns="12700" rIns="73729" bIns="12700" numCol="1" spcCol="1270" anchor="ctr" anchorCtr="0">
          <a:noAutofit/>
        </a:bodyPr>
        <a:lstStyle/>
        <a:p>
          <a:pPr marL="0" lvl="0" indent="0" algn="ctr" defTabSz="1778000">
            <a:lnSpc>
              <a:spcPct val="90000"/>
            </a:lnSpc>
            <a:spcBef>
              <a:spcPct val="0"/>
            </a:spcBef>
            <a:spcAft>
              <a:spcPct val="35000"/>
            </a:spcAft>
            <a:buNone/>
          </a:pPr>
          <a:r>
            <a:rPr lang="en-US" sz="4000" kern="1200">
              <a:latin typeface="Raleway" pitchFamily="2" charset="0"/>
            </a:rPr>
            <a:t>4</a:t>
          </a:r>
        </a:p>
      </dsp:txBody>
      <dsp:txXfrm>
        <a:off x="8224645" y="1774297"/>
        <a:ext cx="668696" cy="668696"/>
      </dsp:txXfrm>
    </dsp:sp>
    <dsp:sp modelId="{CA4434F3-D1AD-4B43-8A01-B7E01DEFDFC2}">
      <dsp:nvSpPr>
        <dsp:cNvPr id="0" name=""/>
        <dsp:cNvSpPr/>
      </dsp:nvSpPr>
      <dsp:spPr>
        <a:xfrm>
          <a:off x="7433183" y="4472774"/>
          <a:ext cx="2251619" cy="72"/>
        </a:xfrm>
        <a:prstGeom prst="rect">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6/7/layout/BasicLinearProcessNumbered">
  <dgm:title val="Basic Linear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1"/>
      <dgm:constr type="primFontSz" for="des" forName="sibTransNodeCircle" op="equ"/>
      <dgm:constr type="primFontSz" for="des" forName="nodeText" op="equ"/>
      <dgm:constr type="h" for="des" forName="sibTransNodeCircle" op="equ"/>
      <dgm:constr type="w" for="des" forName="sibTransNodeCircle" op="equ"/>
    </dgm:constrLst>
    <dgm:ruleLst>
      <dgm:rule type="h" val="NaN" fact="1.2" max="NaN"/>
    </dgm:ruleLst>
    <dgm:forEach name="Name4" axis="ch" ptType="node">
      <dgm:layoutNode name="compositeNode">
        <dgm:varLst>
          <dgm:bulletEnabled val="1"/>
        </dgm:varLst>
        <dgm:alg type="composite"/>
        <dgm:constrLst>
          <dgm:constr type="h" refType="w" op="lte" fact="1.4"/>
          <dgm:constr type="w" for="ch" forName="bgRect" refType="w"/>
          <dgm:constr type="h" for="ch" forName="bgRect" refType="h"/>
          <dgm:constr type="t" for="ch" forName="bgRect"/>
          <dgm:constr type="l" for="ch" forName="bgRect"/>
          <dgm:constr type="h" for="ch" forName="sibTransNodeCircle" refType="h" refFor="ch" refForName="bgRect" fact="0.3"/>
          <dgm:constr type="w" for="ch" forName="sibTransNodeCircle" refType="h" refFor="ch" refForName="sibTransNodeCircle"/>
          <dgm:constr type="ctrX" for="ch" forName="sibTransNodeCircle" refType="w" fact="0.5"/>
          <dgm:constr type="ctrY" for="ch" forName="sibTransNodeCircle" refType="h" fact="0.25"/>
          <dgm:constr type="r" for="ch" forName="nodeText" refType="r" refFor="ch" refForName="bgRect"/>
          <dgm:constr type="h" for="ch" forName="nodeText" refType="h" refFor="ch" refForName="bgRect" fact="0.6"/>
          <dgm:constr type="t" for="ch" forName="nodeText" refType="h" refFor="ch" refForName="bgRect" fact="0.38"/>
          <dgm:constr type="b" for="ch" forName="bottomLine" refType="b" refFor="ch" refForName="bgRect"/>
          <dgm:constr type="w" for="ch" forName="bottomLine" refType="w" refFor="ch" refForName="bgRect"/>
          <dgm:constr type="h" for="ch" forName="bottomLine" val="0.002"/>
        </dgm:constrLst>
        <dgm:ruleLst/>
        <dgm:layoutNode name="bgRect" styleLbl="bgAccFollowNode1">
          <dgm:alg type="sp"/>
          <dgm:shape xmlns:r="http://schemas.openxmlformats.org/officeDocument/2006/relationships" type="rect" r:blip="">
            <dgm:adjLst/>
          </dgm:shape>
          <dgm:presOf axis="self"/>
          <dgm:constrLst/>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alg>
            <dgm:shape xmlns:r="http://schemas.openxmlformats.org/officeDocument/2006/relationships" type="ellipse" r:blip="">
              <dgm:adjLst/>
            </dgm:shape>
            <dgm:constrLst>
              <dgm:constr type="w" refType="h" op="lte"/>
              <dgm:constr type="primFontSz" val="48"/>
              <dgm:constr type="tMarg" val="1"/>
              <dgm:constr type="lMarg" refType="w" fact="0.221"/>
              <dgm:constr type="rMarg" refType="w" fact="0.221"/>
              <dgm:constr type="bMarg" val="1"/>
            </dgm:constrLst>
            <dgm:ruleLst>
              <dgm:rule type="primFontSz" val="14" fact="NaN" max="NaN"/>
            </dgm:ruleLst>
          </dgm:layoutNode>
        </dgm:forEach>
        <dgm:layoutNode name="bottomLine" styleLbl="alignNode1">
          <dgm:varLst/>
          <dgm:presOf/>
          <dgm:alg type="sp"/>
          <dgm:shape xmlns:r="http://schemas.openxmlformats.org/officeDocument/2006/relationships" type="rect" r:blip="">
            <dgm:adjLst/>
          </dgm:shape>
          <dgm:constrLst/>
          <dgm:ruleLst/>
        </dgm:layoutNode>
        <dgm:layoutNode name="nodeText" styleLbl="bgAccFollowNode1" moveWith="bgRect">
          <dgm:varLst>
            <dgm:bulletEnabled val="1"/>
          </dgm:varLst>
          <dgm:alg type="tx">
            <dgm:param type="parTxLTRAlign" val="l"/>
            <dgm:param type="parTxRTLAlign" val="r"/>
            <dgm:param type="txAnchorVert" val="t"/>
          </dgm:alg>
          <dgm:shape xmlns:r="http://schemas.openxmlformats.org/officeDocument/2006/relationships" type="rect" r:blip="" zOrderOff="-1" hideGeom="1">
            <dgm:adjLst/>
          </dgm:shape>
          <dgm:presOf axis="desOrSelf" ptType="node"/>
          <dgm:constrLst>
            <dgm:constr type="primFontSz" val="26"/>
            <dgm:constr type="tMarg" val="26"/>
            <dgm:constr type="lMarg" refType="w" fact="0.221"/>
            <dgm:constr type="rMarg" refType="w" fact="0.221"/>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Chỗ dành sẵn cho Đầu trang 1">
            <a:extLst>
              <a:ext uri="{FF2B5EF4-FFF2-40B4-BE49-F238E27FC236}">
                <a16:creationId xmlns:a16="http://schemas.microsoft.com/office/drawing/2014/main" id="{9632DD60-18B6-9A9D-30A3-1672C54D5494}"/>
              </a:ext>
            </a:extLst>
          </p:cNvPr>
          <p:cNvSpPr>
            <a:spLocks noGrp="1"/>
          </p:cNvSpPr>
          <p:nvPr>
            <p:ph type="hdr" sz="quarter"/>
          </p:nvPr>
        </p:nvSpPr>
        <p:spPr>
          <a:xfrm>
            <a:off x="0" y="0"/>
            <a:ext cx="3565525" cy="733425"/>
          </a:xfrm>
          <a:prstGeom prst="rect">
            <a:avLst/>
          </a:prstGeom>
        </p:spPr>
        <p:txBody>
          <a:bodyPr vert="horz" lIns="91440" tIns="45720" rIns="91440" bIns="45720" rtlCol="0"/>
          <a:lstStyle>
            <a:lvl1pPr algn="l">
              <a:defRPr sz="1200"/>
            </a:lvl1pPr>
          </a:lstStyle>
          <a:p>
            <a:endParaRPr lang="vi-VN"/>
          </a:p>
        </p:txBody>
      </p:sp>
      <p:sp>
        <p:nvSpPr>
          <p:cNvPr id="3" name="Chỗ dành sẵn cho Ngày tháng 2">
            <a:extLst>
              <a:ext uri="{FF2B5EF4-FFF2-40B4-BE49-F238E27FC236}">
                <a16:creationId xmlns:a16="http://schemas.microsoft.com/office/drawing/2014/main" id="{8D0500D9-5F06-17AB-010B-F3309726C06E}"/>
              </a:ext>
            </a:extLst>
          </p:cNvPr>
          <p:cNvSpPr>
            <a:spLocks noGrp="1"/>
          </p:cNvSpPr>
          <p:nvPr>
            <p:ph type="dt" sz="quarter" idx="1"/>
          </p:nvPr>
        </p:nvSpPr>
        <p:spPr>
          <a:xfrm>
            <a:off x="4660900" y="0"/>
            <a:ext cx="3567113" cy="733425"/>
          </a:xfrm>
          <a:prstGeom prst="rect">
            <a:avLst/>
          </a:prstGeom>
        </p:spPr>
        <p:txBody>
          <a:bodyPr vert="horz" lIns="91440" tIns="45720" rIns="91440" bIns="45720" rtlCol="0"/>
          <a:lstStyle>
            <a:lvl1pPr algn="r">
              <a:defRPr sz="1200"/>
            </a:lvl1pPr>
          </a:lstStyle>
          <a:p>
            <a:fld id="{7668C58B-2327-434C-9776-048D8631C5AE}" type="datetimeFigureOut">
              <a:rPr lang="vi-VN" smtClean="0"/>
              <a:t>10/08/2025</a:t>
            </a:fld>
            <a:endParaRPr lang="vi-VN"/>
          </a:p>
        </p:txBody>
      </p:sp>
      <p:sp>
        <p:nvSpPr>
          <p:cNvPr id="4" name="Chỗ dành sẵn cho Chân trang 3">
            <a:extLst>
              <a:ext uri="{FF2B5EF4-FFF2-40B4-BE49-F238E27FC236}">
                <a16:creationId xmlns:a16="http://schemas.microsoft.com/office/drawing/2014/main" id="{337278D4-AF22-7D35-3218-D7B1CB524109}"/>
              </a:ext>
            </a:extLst>
          </p:cNvPr>
          <p:cNvSpPr>
            <a:spLocks noGrp="1"/>
          </p:cNvSpPr>
          <p:nvPr>
            <p:ph type="ftr" sz="quarter" idx="2"/>
          </p:nvPr>
        </p:nvSpPr>
        <p:spPr>
          <a:xfrm>
            <a:off x="0" y="13896975"/>
            <a:ext cx="3565525" cy="733425"/>
          </a:xfrm>
          <a:prstGeom prst="rect">
            <a:avLst/>
          </a:prstGeom>
        </p:spPr>
        <p:txBody>
          <a:bodyPr vert="horz" lIns="91440" tIns="45720" rIns="91440" bIns="45720" rtlCol="0" anchor="b"/>
          <a:lstStyle>
            <a:lvl1pPr algn="l">
              <a:defRPr sz="1200"/>
            </a:lvl1pPr>
          </a:lstStyle>
          <a:p>
            <a:endParaRPr lang="vi-VN"/>
          </a:p>
        </p:txBody>
      </p:sp>
      <p:sp>
        <p:nvSpPr>
          <p:cNvPr id="5" name="Chỗ dành sẵn cho Số hiệu Bản chiếu 4">
            <a:extLst>
              <a:ext uri="{FF2B5EF4-FFF2-40B4-BE49-F238E27FC236}">
                <a16:creationId xmlns:a16="http://schemas.microsoft.com/office/drawing/2014/main" id="{390A8864-6B2C-2062-6310-C87C64BD1F62}"/>
              </a:ext>
            </a:extLst>
          </p:cNvPr>
          <p:cNvSpPr>
            <a:spLocks noGrp="1"/>
          </p:cNvSpPr>
          <p:nvPr>
            <p:ph type="sldNum" sz="quarter" idx="3"/>
          </p:nvPr>
        </p:nvSpPr>
        <p:spPr>
          <a:xfrm>
            <a:off x="4660900" y="13896975"/>
            <a:ext cx="3567113" cy="733425"/>
          </a:xfrm>
          <a:prstGeom prst="rect">
            <a:avLst/>
          </a:prstGeom>
        </p:spPr>
        <p:txBody>
          <a:bodyPr vert="horz" lIns="91440" tIns="45720" rIns="91440" bIns="45720" rtlCol="0" anchor="b"/>
          <a:lstStyle>
            <a:lvl1pPr algn="r">
              <a:defRPr sz="1200"/>
            </a:lvl1pPr>
          </a:lstStyle>
          <a:p>
            <a:fld id="{E7667909-80CE-4AAD-AFF4-AA944B3CFDAC}" type="slidenum">
              <a:rPr lang="vi-VN" smtClean="0"/>
              <a:t>‹#›</a:t>
            </a:fld>
            <a:endParaRPr lang="vi-VN"/>
          </a:p>
        </p:txBody>
      </p:sp>
    </p:spTree>
    <p:extLst>
      <p:ext uri="{BB962C8B-B14F-4D97-AF65-F5344CB8AC3E}">
        <p14:creationId xmlns:p14="http://schemas.microsoft.com/office/powerpoint/2010/main" val="113745186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89304305"/>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5D173F-187F-4327-04DE-74481FF9117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6495099-9625-6C1F-A725-85572123683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0C91953-2423-B26C-7D4B-F85C2123DD7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C114C17-CD76-A74B-5AA0-70FD324D9609}"/>
              </a:ext>
            </a:extLst>
          </p:cNvPr>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7607114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2DE0F0-9998-8C89-9895-247828B192A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BE0A65C-F08E-5623-21DA-BC8E8563B59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A93352D-F86D-CFAD-91CC-2F2BCF9EC8E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7CCF151-78FA-F103-91B3-9D3C973CB644}"/>
              </a:ext>
            </a:extLst>
          </p:cNvPr>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41951371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D75014-EA2C-BC0C-95C8-0842EF7E5AE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2B59F03-E370-D6C4-6E71-3521ECA4E35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D64FD90-9CD2-0097-2315-BEDC522C9E0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3EBCAAC-DEB2-7555-2C3D-167D53B26B74}"/>
              </a:ext>
            </a:extLst>
          </p:cNvPr>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3206046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3104B2-14E7-A398-4557-F9F2B524EF0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406FDCC-012E-0BA4-D21E-4A0439498D4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3609E8A-5250-0AD8-EF5C-D96C690B95A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411F35F-15CF-67B6-0A73-41D994554658}"/>
              </a:ext>
            </a:extLst>
          </p:cNvPr>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23485440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C933C9-68AF-22FF-3DD9-F77A1EF2A25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EEBF5C0-03D2-8EB7-4C87-19EB1682086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ADA0CBD-1E48-9CF4-28BA-9F7EAA926A0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0D3D8D6-A30C-8BCE-610E-FBEE3872A1C9}"/>
              </a:ext>
            </a:extLst>
          </p:cNvPr>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37839972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4D8D9A-20E2-12E7-6091-CC929EB85B8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E3D8A2F-9D34-34F5-DA31-29155BCA03E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E7CE3FD-B908-BF5B-96CB-D59DC875AAA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9DDD71A-9E0E-90A3-457D-CA1E649BE2B5}"/>
              </a:ext>
            </a:extLst>
          </p:cNvPr>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34667498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909CEF-1D1A-0325-AE2F-AABC277902F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1B44CF8-5A84-74BD-225B-6B142E01E6D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33031E5-CC95-D34B-5A91-6D20E798A69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870F476-0353-5561-3E6B-AB3B005110B5}"/>
              </a:ext>
            </a:extLst>
          </p:cNvPr>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9471701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F7135">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E26A71-849A-8705-1E91-58D2F12E8852}"/>
              </a:ext>
            </a:extLst>
          </p:cNvPr>
          <p:cNvSpPr>
            <a:spLocks noGrp="1"/>
          </p:cNvSpPr>
          <p:nvPr>
            <p:ph type="title"/>
          </p:nvPr>
        </p:nvSpPr>
        <p:spPr/>
        <p:txBody>
          <a:bodyPr/>
          <a:lstStyle/>
          <a:p>
            <a:r>
              <a:rPr lang="en-US"/>
              <a:t>Click to edit Master title style</a:t>
            </a:r>
            <a:endParaRPr lang="en-VN"/>
          </a:p>
        </p:txBody>
      </p:sp>
      <p:sp>
        <p:nvSpPr>
          <p:cNvPr id="3" name="Content Placeholder 2">
            <a:extLst>
              <a:ext uri="{FF2B5EF4-FFF2-40B4-BE49-F238E27FC236}">
                <a16:creationId xmlns:a16="http://schemas.microsoft.com/office/drawing/2014/main" id="{ADFA813C-08F0-064A-58CF-D5BB107A785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
        <p:nvSpPr>
          <p:cNvPr id="4" name="Date Placeholder 3">
            <a:extLst>
              <a:ext uri="{FF2B5EF4-FFF2-40B4-BE49-F238E27FC236}">
                <a16:creationId xmlns:a16="http://schemas.microsoft.com/office/drawing/2014/main" id="{851E342F-4DFD-2794-A04D-DB4ACABB5110}"/>
              </a:ext>
            </a:extLst>
          </p:cNvPr>
          <p:cNvSpPr>
            <a:spLocks noGrp="1"/>
          </p:cNvSpPr>
          <p:nvPr>
            <p:ph type="dt" sz="half" idx="10"/>
          </p:nvPr>
        </p:nvSpPr>
        <p:spPr/>
        <p:txBody>
          <a:bodyPr/>
          <a:lstStyle/>
          <a:p>
            <a:endParaRPr lang="en-VN"/>
          </a:p>
        </p:txBody>
      </p:sp>
      <p:sp>
        <p:nvSpPr>
          <p:cNvPr id="5" name="Footer Placeholder 4">
            <a:extLst>
              <a:ext uri="{FF2B5EF4-FFF2-40B4-BE49-F238E27FC236}">
                <a16:creationId xmlns:a16="http://schemas.microsoft.com/office/drawing/2014/main" id="{2442FF45-9B21-9F13-B0DE-30F19C7EC883}"/>
              </a:ext>
            </a:extLst>
          </p:cNvPr>
          <p:cNvSpPr>
            <a:spLocks noGrp="1"/>
          </p:cNvSpPr>
          <p:nvPr>
            <p:ph type="ftr" sz="quarter" idx="11"/>
          </p:nvPr>
        </p:nvSpPr>
        <p:spPr/>
        <p:txBody>
          <a:bodyPr/>
          <a:lstStyle/>
          <a:p>
            <a:endParaRPr lang="en-VN"/>
          </a:p>
        </p:txBody>
      </p:sp>
      <p:sp>
        <p:nvSpPr>
          <p:cNvPr id="6" name="Slide Number Placeholder 5">
            <a:extLst>
              <a:ext uri="{FF2B5EF4-FFF2-40B4-BE49-F238E27FC236}">
                <a16:creationId xmlns:a16="http://schemas.microsoft.com/office/drawing/2014/main" id="{635707AD-1CF8-7827-8463-5A66C09E7372}"/>
              </a:ext>
            </a:extLst>
          </p:cNvPr>
          <p:cNvSpPr>
            <a:spLocks noGrp="1"/>
          </p:cNvSpPr>
          <p:nvPr>
            <p:ph type="sldNum" sz="quarter" idx="12"/>
          </p:nvPr>
        </p:nvSpPr>
        <p:spPr/>
        <p:txBody>
          <a:bodyPr/>
          <a:lstStyle/>
          <a:p>
            <a:fld id="{DBC389EC-4312-4444-9A17-1436EF6BEAA9}" type="slidenum">
              <a:rPr lang="en-VN" smtClean="0"/>
              <a:t>‹#›</a:t>
            </a:fld>
            <a:endParaRPr lang="en-VN"/>
          </a:p>
        </p:txBody>
      </p:sp>
    </p:spTree>
    <p:extLst>
      <p:ext uri="{BB962C8B-B14F-4D97-AF65-F5344CB8AC3E}">
        <p14:creationId xmlns:p14="http://schemas.microsoft.com/office/powerpoint/2010/main" val="37739548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C1D1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2F2F2">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2F2F2">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2F2F2">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2F2F2">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25.png"/><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9.jpg"/><Relationship Id="rId5" Type="http://schemas.openxmlformats.org/officeDocument/2006/relationships/image" Target="../media/image8.png"/><Relationship Id="rId4" Type="http://schemas.openxmlformats.org/officeDocument/2006/relationships/image" Target="../media/image7.jp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C1D1F">
              <a:alpha val="80000"/>
            </a:srgbClr>
          </a:solidFill>
          <a:ln/>
        </p:spPr>
        <p:txBody>
          <a:bodyPr/>
          <a:lstStyle/>
          <a:p>
            <a:endParaRPr lang="en-US" dirty="0"/>
          </a:p>
        </p:txBody>
      </p:sp>
      <p:sp>
        <p:nvSpPr>
          <p:cNvPr id="4" name="Text 1"/>
          <p:cNvSpPr/>
          <p:nvPr/>
        </p:nvSpPr>
        <p:spPr>
          <a:xfrm>
            <a:off x="1354238" y="4815986"/>
            <a:ext cx="4537276" cy="427347"/>
          </a:xfrm>
          <a:prstGeom prst="rect">
            <a:avLst/>
          </a:prstGeom>
          <a:noFill/>
          <a:ln/>
        </p:spPr>
        <p:txBody>
          <a:bodyPr wrap="square" lIns="0" tIns="0" rIns="0" bIns="0" rtlCol="0" anchor="t"/>
          <a:lstStyle/>
          <a:p>
            <a:pPr marL="0" indent="0">
              <a:buNone/>
            </a:pPr>
            <a:r>
              <a:rPr lang="en-US" sz="2400" dirty="0">
                <a:solidFill>
                  <a:schemeClr val="bg1"/>
                </a:solidFill>
                <a:latin typeface="Raleway" charset="0"/>
                <a:ea typeface="Petrona Bold" pitchFamily="34" charset="-122"/>
              </a:rPr>
              <a:t>Môn </a:t>
            </a:r>
            <a:r>
              <a:rPr lang="en-US" sz="2400" dirty="0" err="1">
                <a:solidFill>
                  <a:schemeClr val="bg1"/>
                </a:solidFill>
                <a:latin typeface="Raleway" charset="0"/>
                <a:ea typeface="Petrona Bold" pitchFamily="34" charset="-122"/>
              </a:rPr>
              <a:t>học</a:t>
            </a:r>
            <a:r>
              <a:rPr lang="en-US" sz="2400" dirty="0">
                <a:solidFill>
                  <a:schemeClr val="bg1"/>
                </a:solidFill>
                <a:latin typeface="Raleway" charset="0"/>
                <a:ea typeface="Petrona Bold" pitchFamily="34" charset="-122"/>
              </a:rPr>
              <a:t>: Khai </a:t>
            </a:r>
            <a:r>
              <a:rPr lang="en-US" sz="2400" dirty="0" err="1">
                <a:solidFill>
                  <a:schemeClr val="bg1"/>
                </a:solidFill>
                <a:latin typeface="Raleway" charset="0"/>
                <a:ea typeface="Petrona Bold" pitchFamily="34" charset="-122"/>
              </a:rPr>
              <a:t>thác</a:t>
            </a:r>
            <a:r>
              <a:rPr lang="en-US" sz="2400" dirty="0">
                <a:solidFill>
                  <a:schemeClr val="bg1"/>
                </a:solidFill>
                <a:latin typeface="Raleway" charset="0"/>
                <a:ea typeface="Petrona Bold" pitchFamily="34" charset="-122"/>
              </a:rPr>
              <a:t> </a:t>
            </a:r>
            <a:r>
              <a:rPr lang="en-US" sz="2400" dirty="0" err="1">
                <a:solidFill>
                  <a:schemeClr val="bg1"/>
                </a:solidFill>
                <a:latin typeface="Raleway" charset="0"/>
                <a:ea typeface="Petrona Bold" pitchFamily="34" charset="-122"/>
              </a:rPr>
              <a:t>thông</a:t>
            </a:r>
            <a:r>
              <a:rPr lang="en-US" sz="2400" dirty="0">
                <a:solidFill>
                  <a:schemeClr val="bg1"/>
                </a:solidFill>
                <a:latin typeface="Raleway" charset="0"/>
                <a:ea typeface="Petrona Bold" pitchFamily="34" charset="-122"/>
              </a:rPr>
              <a:t> tin</a:t>
            </a:r>
            <a:endParaRPr lang="en-US" sz="2400" dirty="0">
              <a:solidFill>
                <a:schemeClr val="bg1"/>
              </a:solidFill>
              <a:latin typeface="Raleway" charset="0"/>
            </a:endParaRPr>
          </a:p>
        </p:txBody>
      </p:sp>
      <p:sp>
        <p:nvSpPr>
          <p:cNvPr id="7" name="Text 2">
            <a:extLst>
              <a:ext uri="{FF2B5EF4-FFF2-40B4-BE49-F238E27FC236}">
                <a16:creationId xmlns:a16="http://schemas.microsoft.com/office/drawing/2014/main" id="{C258E907-FFD2-E7CA-43DB-D3843F3DDBBE}"/>
              </a:ext>
            </a:extLst>
          </p:cNvPr>
          <p:cNvSpPr/>
          <p:nvPr/>
        </p:nvSpPr>
        <p:spPr>
          <a:xfrm>
            <a:off x="1377388" y="5137263"/>
            <a:ext cx="10143649" cy="595432"/>
          </a:xfrm>
          <a:prstGeom prst="rect">
            <a:avLst/>
          </a:prstGeom>
          <a:noFill/>
          <a:ln/>
        </p:spPr>
        <p:txBody>
          <a:bodyPr wrap="none" lIns="0" tIns="0" rIns="0" bIns="0" rtlCol="0" anchor="t"/>
          <a:lstStyle/>
          <a:p>
            <a:pPr marL="0" indent="0">
              <a:lnSpc>
                <a:spcPts val="4650"/>
              </a:lnSpc>
              <a:buNone/>
            </a:pPr>
            <a:r>
              <a:rPr lang="en-US" sz="2400" dirty="0" err="1">
                <a:solidFill>
                  <a:srgbClr val="FFFFFF"/>
                </a:solidFill>
                <a:latin typeface="Raleway" charset="0"/>
                <a:ea typeface="Petrona Bold" pitchFamily="34" charset="-122"/>
              </a:rPr>
              <a:t>Giảng</a:t>
            </a:r>
            <a:r>
              <a:rPr lang="en-US" sz="2400" dirty="0">
                <a:solidFill>
                  <a:srgbClr val="FFFFFF"/>
                </a:solidFill>
                <a:latin typeface="Raleway" charset="0"/>
                <a:ea typeface="Petrona Bold" pitchFamily="34" charset="-122"/>
              </a:rPr>
              <a:t> Viên: Phạm </a:t>
            </a:r>
            <a:r>
              <a:rPr lang="en-US" sz="2400" dirty="0" err="1">
                <a:solidFill>
                  <a:srgbClr val="FFFFFF"/>
                </a:solidFill>
                <a:latin typeface="Raleway" charset="0"/>
                <a:ea typeface="Petrona Bold" pitchFamily="34" charset="-122"/>
              </a:rPr>
              <a:t>Thế</a:t>
            </a:r>
            <a:r>
              <a:rPr lang="en-US" sz="2400" dirty="0">
                <a:solidFill>
                  <a:srgbClr val="FFFFFF"/>
                </a:solidFill>
                <a:latin typeface="Raleway" charset="0"/>
                <a:ea typeface="Petrona Bold" pitchFamily="34" charset="-122"/>
              </a:rPr>
              <a:t> Anh </a:t>
            </a:r>
            <a:r>
              <a:rPr lang="en-US" sz="2400" dirty="0" err="1">
                <a:solidFill>
                  <a:srgbClr val="FFFFFF"/>
                </a:solidFill>
                <a:latin typeface="Raleway" charset="0"/>
                <a:ea typeface="Petrona Bold" pitchFamily="34" charset="-122"/>
              </a:rPr>
              <a:t>Phú</a:t>
            </a:r>
            <a:endParaRPr lang="en-US" sz="2400" dirty="0">
              <a:latin typeface="Raleway" charset="0"/>
            </a:endParaRPr>
          </a:p>
        </p:txBody>
      </p:sp>
      <p:sp>
        <p:nvSpPr>
          <p:cNvPr id="9" name="Text 1">
            <a:extLst>
              <a:ext uri="{FF2B5EF4-FFF2-40B4-BE49-F238E27FC236}">
                <a16:creationId xmlns:a16="http://schemas.microsoft.com/office/drawing/2014/main" id="{6F2A8A82-C2D0-D559-7F86-768B357ACA20}"/>
              </a:ext>
            </a:extLst>
          </p:cNvPr>
          <p:cNvSpPr/>
          <p:nvPr/>
        </p:nvSpPr>
        <p:spPr>
          <a:xfrm>
            <a:off x="1354238" y="1689904"/>
            <a:ext cx="11921924" cy="2424896"/>
          </a:xfrm>
          <a:prstGeom prst="rect">
            <a:avLst/>
          </a:prstGeom>
          <a:noFill/>
          <a:ln/>
        </p:spPr>
        <p:txBody>
          <a:bodyPr wrap="square" lIns="0" tIns="0" rIns="0" bIns="0" rtlCol="0" anchor="t"/>
          <a:lstStyle/>
          <a:p>
            <a:pPr marL="0" indent="0">
              <a:lnSpc>
                <a:spcPts val="4800"/>
              </a:lnSpc>
              <a:spcAft>
                <a:spcPts val="1200"/>
              </a:spcAft>
              <a:buNone/>
            </a:pPr>
            <a:r>
              <a:rPr lang="en-US" sz="3200" b="1" dirty="0" err="1">
                <a:solidFill>
                  <a:srgbClr val="FF0000"/>
                </a:solidFill>
                <a:highlight>
                  <a:srgbClr val="FFFF00"/>
                </a:highlight>
                <a:latin typeface="Raleway" charset="0"/>
                <a:ea typeface="Petrona Bold" pitchFamily="34" charset="-122"/>
              </a:rPr>
              <a:t>NGHIÊN</a:t>
            </a:r>
            <a:r>
              <a:rPr lang="en-US" sz="3200" b="1" dirty="0">
                <a:solidFill>
                  <a:srgbClr val="FF0000"/>
                </a:solidFill>
                <a:highlight>
                  <a:srgbClr val="FFFF00"/>
                </a:highlight>
                <a:latin typeface="Raleway" charset="0"/>
                <a:ea typeface="Petrona Bold" pitchFamily="34" charset="-122"/>
              </a:rPr>
              <a:t> </a:t>
            </a:r>
            <a:r>
              <a:rPr lang="en-US" sz="3200" b="1" dirty="0" err="1">
                <a:solidFill>
                  <a:srgbClr val="FF0000"/>
                </a:solidFill>
                <a:highlight>
                  <a:srgbClr val="FFFF00"/>
                </a:highlight>
                <a:latin typeface="Raleway" charset="0"/>
                <a:ea typeface="Petrona Bold" pitchFamily="34" charset="-122"/>
              </a:rPr>
              <a:t>CỨU</a:t>
            </a:r>
            <a:r>
              <a:rPr lang="en-US" sz="3200" b="1" dirty="0">
                <a:solidFill>
                  <a:schemeClr val="bg1"/>
                </a:solidFill>
                <a:latin typeface="Raleway" charset="0"/>
                <a:ea typeface="Petrona Bold" pitchFamily="34" charset="-122"/>
              </a:rPr>
              <a:t> </a:t>
            </a:r>
            <a:r>
              <a:rPr lang="en-US" sz="3200" b="1" dirty="0" err="1">
                <a:solidFill>
                  <a:schemeClr val="bg1"/>
                </a:solidFill>
                <a:latin typeface="Raleway" charset="0"/>
                <a:ea typeface="Petrona Bold" pitchFamily="34" charset="-122"/>
              </a:rPr>
              <a:t>VỀ</a:t>
            </a:r>
            <a:r>
              <a:rPr lang="en-US" sz="3200" b="1" dirty="0">
                <a:solidFill>
                  <a:schemeClr val="bg1"/>
                </a:solidFill>
                <a:latin typeface="Raleway" charset="0"/>
                <a:ea typeface="Petrona Bold" pitchFamily="34" charset="-122"/>
              </a:rPr>
              <a:t> CÁC </a:t>
            </a:r>
            <a:r>
              <a:rPr lang="en-US" sz="3200" b="1" dirty="0" err="1">
                <a:solidFill>
                  <a:srgbClr val="FF0000"/>
                </a:solidFill>
                <a:highlight>
                  <a:srgbClr val="FFFF00"/>
                </a:highlight>
                <a:latin typeface="Raleway" charset="0"/>
                <a:ea typeface="Petrona Bold" pitchFamily="34" charset="-122"/>
              </a:rPr>
              <a:t>THUẬT</a:t>
            </a:r>
            <a:r>
              <a:rPr lang="en-US" sz="3200" b="1" dirty="0">
                <a:solidFill>
                  <a:srgbClr val="FF0000"/>
                </a:solidFill>
                <a:highlight>
                  <a:srgbClr val="FFFF00"/>
                </a:highlight>
                <a:latin typeface="Raleway" charset="0"/>
                <a:ea typeface="Petrona Bold" pitchFamily="34" charset="-122"/>
              </a:rPr>
              <a:t> </a:t>
            </a:r>
            <a:r>
              <a:rPr lang="en-US" sz="3200" b="1" dirty="0" err="1">
                <a:solidFill>
                  <a:srgbClr val="FF0000"/>
                </a:solidFill>
                <a:highlight>
                  <a:srgbClr val="FFFF00"/>
                </a:highlight>
                <a:latin typeface="Raleway" charset="0"/>
                <a:ea typeface="Petrona Bold" pitchFamily="34" charset="-122"/>
              </a:rPr>
              <a:t>TOÁN</a:t>
            </a:r>
            <a:r>
              <a:rPr lang="en-US" sz="3200" b="1" dirty="0">
                <a:solidFill>
                  <a:srgbClr val="FF0000"/>
                </a:solidFill>
                <a:highlight>
                  <a:srgbClr val="FFFF00"/>
                </a:highlight>
                <a:latin typeface="Raleway" charset="0"/>
                <a:ea typeface="Petrona Bold" pitchFamily="34" charset="-122"/>
              </a:rPr>
              <a:t> HỌC </a:t>
            </a:r>
            <a:r>
              <a:rPr lang="en-US" sz="3200" b="1" dirty="0" err="1">
                <a:solidFill>
                  <a:srgbClr val="FF0000"/>
                </a:solidFill>
                <a:highlight>
                  <a:srgbClr val="FFFF00"/>
                </a:highlight>
                <a:latin typeface="Raleway" charset="0"/>
                <a:ea typeface="Petrona Bold" pitchFamily="34" charset="-122"/>
              </a:rPr>
              <a:t>ĐỂ</a:t>
            </a:r>
            <a:r>
              <a:rPr lang="en-US" sz="3200" b="1" dirty="0">
                <a:solidFill>
                  <a:srgbClr val="FF0000"/>
                </a:solidFill>
                <a:highlight>
                  <a:srgbClr val="FFFF00"/>
                </a:highlight>
                <a:latin typeface="Raleway" charset="0"/>
                <a:ea typeface="Petrona Bold" pitchFamily="34" charset="-122"/>
              </a:rPr>
              <a:t> </a:t>
            </a:r>
            <a:r>
              <a:rPr lang="en-US" sz="3200" b="1" dirty="0" err="1">
                <a:solidFill>
                  <a:srgbClr val="FF0000"/>
                </a:solidFill>
                <a:highlight>
                  <a:srgbClr val="FFFF00"/>
                </a:highlight>
                <a:latin typeface="Raleway" charset="0"/>
                <a:ea typeface="Petrona Bold" pitchFamily="34" charset="-122"/>
              </a:rPr>
              <a:t>XẾP</a:t>
            </a:r>
            <a:r>
              <a:rPr lang="en-US" sz="3200" b="1" dirty="0">
                <a:solidFill>
                  <a:srgbClr val="FF0000"/>
                </a:solidFill>
                <a:highlight>
                  <a:srgbClr val="FFFF00"/>
                </a:highlight>
                <a:latin typeface="Raleway" charset="0"/>
                <a:ea typeface="Petrona Bold" pitchFamily="34" charset="-122"/>
              </a:rPr>
              <a:t> </a:t>
            </a:r>
            <a:r>
              <a:rPr lang="en-US" sz="3200" b="1" dirty="0" err="1">
                <a:solidFill>
                  <a:srgbClr val="FF0000"/>
                </a:solidFill>
                <a:highlight>
                  <a:srgbClr val="FFFF00"/>
                </a:highlight>
                <a:latin typeface="Raleway" charset="0"/>
                <a:ea typeface="Petrona Bold" pitchFamily="34" charset="-122"/>
              </a:rPr>
              <a:t>HẠNG</a:t>
            </a:r>
            <a:r>
              <a:rPr lang="en-US" sz="3200" b="1" dirty="0">
                <a:solidFill>
                  <a:srgbClr val="FF0000"/>
                </a:solidFill>
                <a:highlight>
                  <a:srgbClr val="FFFF00"/>
                </a:highlight>
                <a:latin typeface="Raleway" charset="0"/>
                <a:ea typeface="Petrona Bold" pitchFamily="34" charset="-122"/>
              </a:rPr>
              <a:t> </a:t>
            </a:r>
            <a:r>
              <a:rPr lang="en-US" sz="3200" b="1" dirty="0">
                <a:solidFill>
                  <a:schemeClr val="bg1"/>
                </a:solidFill>
                <a:latin typeface="Raleway" charset="0"/>
                <a:ea typeface="Petrona Bold" pitchFamily="34" charset="-122"/>
              </a:rPr>
              <a:t>(LEARN TO RANK) TRONG </a:t>
            </a:r>
            <a:r>
              <a:rPr lang="en-US" sz="3200" b="1" dirty="0" err="1">
                <a:solidFill>
                  <a:schemeClr val="bg1"/>
                </a:solidFill>
                <a:latin typeface="Raleway" charset="0"/>
                <a:ea typeface="Petrona Bold" pitchFamily="34" charset="-122"/>
              </a:rPr>
              <a:t>NGỮ</a:t>
            </a:r>
            <a:r>
              <a:rPr lang="en-US" sz="3200" b="1" dirty="0">
                <a:solidFill>
                  <a:schemeClr val="bg1"/>
                </a:solidFill>
                <a:latin typeface="Raleway" charset="0"/>
                <a:ea typeface="Petrona Bold" pitchFamily="34" charset="-122"/>
              </a:rPr>
              <a:t> </a:t>
            </a:r>
            <a:r>
              <a:rPr lang="en-US" sz="3200" b="1" dirty="0" err="1">
                <a:solidFill>
                  <a:schemeClr val="bg1"/>
                </a:solidFill>
                <a:latin typeface="Raleway" charset="0"/>
                <a:ea typeface="Petrona Bold" pitchFamily="34" charset="-122"/>
              </a:rPr>
              <a:t>CẢNH</a:t>
            </a:r>
            <a:r>
              <a:rPr lang="en-US" sz="3200" b="1" dirty="0">
                <a:solidFill>
                  <a:schemeClr val="bg1"/>
                </a:solidFill>
                <a:latin typeface="Raleway" charset="0"/>
                <a:ea typeface="Petrona Bold" pitchFamily="34" charset="-122"/>
              </a:rPr>
              <a:t> </a:t>
            </a:r>
            <a:r>
              <a:rPr lang="en-US" sz="3200" b="1" dirty="0" err="1">
                <a:solidFill>
                  <a:schemeClr val="bg1"/>
                </a:solidFill>
                <a:latin typeface="Raleway" charset="0"/>
                <a:ea typeface="Petrona Bold" pitchFamily="34" charset="-122"/>
              </a:rPr>
              <a:t>ÁP</a:t>
            </a:r>
            <a:r>
              <a:rPr lang="en-US" sz="3200" b="1" dirty="0">
                <a:solidFill>
                  <a:schemeClr val="bg1"/>
                </a:solidFill>
                <a:latin typeface="Raleway" charset="0"/>
                <a:ea typeface="Petrona Bold" pitchFamily="34" charset="-122"/>
              </a:rPr>
              <a:t> </a:t>
            </a:r>
            <a:r>
              <a:rPr lang="en-US" sz="3200" b="1" dirty="0" err="1">
                <a:solidFill>
                  <a:schemeClr val="bg1"/>
                </a:solidFill>
                <a:latin typeface="Raleway" charset="0"/>
                <a:ea typeface="Petrona Bold" pitchFamily="34" charset="-122"/>
              </a:rPr>
              <a:t>DỤNG</a:t>
            </a:r>
            <a:r>
              <a:rPr lang="en-US" sz="3200" b="1" dirty="0">
                <a:solidFill>
                  <a:schemeClr val="bg1"/>
                </a:solidFill>
                <a:latin typeface="Raleway" charset="0"/>
                <a:ea typeface="Petrona Bold" pitchFamily="34" charset="-122"/>
              </a:rPr>
              <a:t> CÁC </a:t>
            </a:r>
            <a:r>
              <a:rPr lang="en-US" sz="3200" b="1" dirty="0" err="1">
                <a:solidFill>
                  <a:srgbClr val="FF0000"/>
                </a:solidFill>
                <a:highlight>
                  <a:srgbClr val="FFFF00"/>
                </a:highlight>
                <a:latin typeface="Raleway" charset="0"/>
                <a:ea typeface="Petrona Bold" pitchFamily="34" charset="-122"/>
              </a:rPr>
              <a:t>MÔ</a:t>
            </a:r>
            <a:r>
              <a:rPr lang="en-US" sz="3200" b="1" dirty="0">
                <a:solidFill>
                  <a:srgbClr val="FF0000"/>
                </a:solidFill>
                <a:highlight>
                  <a:srgbClr val="FFFF00"/>
                </a:highlight>
                <a:latin typeface="Raleway" charset="0"/>
                <a:ea typeface="Petrona Bold" pitchFamily="34" charset="-122"/>
              </a:rPr>
              <a:t> </a:t>
            </a:r>
            <a:r>
              <a:rPr lang="en-US" sz="3200" b="1" dirty="0" err="1">
                <a:solidFill>
                  <a:srgbClr val="FF0000"/>
                </a:solidFill>
                <a:highlight>
                  <a:srgbClr val="FFFF00"/>
                </a:highlight>
                <a:latin typeface="Raleway" charset="0"/>
                <a:ea typeface="Petrona Bold" pitchFamily="34" charset="-122"/>
              </a:rPr>
              <a:t>HÌNH</a:t>
            </a:r>
            <a:r>
              <a:rPr lang="en-US" sz="3200" b="1" dirty="0">
                <a:solidFill>
                  <a:srgbClr val="FF0000"/>
                </a:solidFill>
                <a:highlight>
                  <a:srgbClr val="FFFF00"/>
                </a:highlight>
                <a:latin typeface="Raleway" charset="0"/>
                <a:ea typeface="Petrona Bold" pitchFamily="34" charset="-122"/>
              </a:rPr>
              <a:t> HỌC </a:t>
            </a:r>
            <a:r>
              <a:rPr lang="en-US" sz="3200" b="1" dirty="0" err="1">
                <a:solidFill>
                  <a:srgbClr val="FF0000"/>
                </a:solidFill>
                <a:highlight>
                  <a:srgbClr val="FFFF00"/>
                </a:highlight>
                <a:latin typeface="Raleway" charset="0"/>
                <a:ea typeface="Petrona Bold" pitchFamily="34" charset="-122"/>
              </a:rPr>
              <a:t>MÁY</a:t>
            </a:r>
            <a:r>
              <a:rPr lang="en-US" sz="3200" b="1" dirty="0">
                <a:solidFill>
                  <a:schemeClr val="bg1"/>
                </a:solidFill>
                <a:latin typeface="Raleway" charset="0"/>
                <a:ea typeface="Petrona Bold" pitchFamily="34" charset="-122"/>
              </a:rPr>
              <a:t> CHO </a:t>
            </a:r>
            <a:r>
              <a:rPr lang="en-US" sz="3200" b="1" dirty="0" err="1">
                <a:solidFill>
                  <a:schemeClr val="bg1"/>
                </a:solidFill>
                <a:latin typeface="Raleway" charset="0"/>
                <a:ea typeface="Petrona Bold" pitchFamily="34" charset="-122"/>
              </a:rPr>
              <a:t>BÀI</a:t>
            </a:r>
            <a:r>
              <a:rPr lang="en-US" sz="3200" b="1" dirty="0">
                <a:solidFill>
                  <a:schemeClr val="bg1"/>
                </a:solidFill>
                <a:latin typeface="Raleway" charset="0"/>
                <a:ea typeface="Petrona Bold" pitchFamily="34" charset="-122"/>
              </a:rPr>
              <a:t> </a:t>
            </a:r>
            <a:r>
              <a:rPr lang="en-US" sz="3200" b="1" dirty="0" err="1">
                <a:solidFill>
                  <a:schemeClr val="bg1"/>
                </a:solidFill>
                <a:latin typeface="Raleway" charset="0"/>
                <a:ea typeface="Petrona Bold" pitchFamily="34" charset="-122"/>
              </a:rPr>
              <a:t>TOÁN</a:t>
            </a:r>
            <a:r>
              <a:rPr lang="en-US" sz="3200" b="1" dirty="0">
                <a:solidFill>
                  <a:schemeClr val="bg1"/>
                </a:solidFill>
                <a:latin typeface="Raleway" charset="0"/>
                <a:ea typeface="Petrona Bold" pitchFamily="34" charset="-122"/>
              </a:rPr>
              <a:t> </a:t>
            </a:r>
            <a:r>
              <a:rPr lang="en-US" sz="3200" b="1" dirty="0" err="1">
                <a:solidFill>
                  <a:schemeClr val="bg1"/>
                </a:solidFill>
                <a:latin typeface="Raleway" charset="0"/>
                <a:ea typeface="Petrona Bold" pitchFamily="34" charset="-122"/>
              </a:rPr>
              <a:t>XẾP</a:t>
            </a:r>
            <a:r>
              <a:rPr lang="en-US" sz="3200" b="1" dirty="0">
                <a:solidFill>
                  <a:schemeClr val="bg1"/>
                </a:solidFill>
                <a:latin typeface="Raleway" charset="0"/>
                <a:ea typeface="Petrona Bold" pitchFamily="34" charset="-122"/>
              </a:rPr>
              <a:t> </a:t>
            </a:r>
            <a:r>
              <a:rPr lang="en-US" sz="3200" b="1" dirty="0" err="1">
                <a:solidFill>
                  <a:schemeClr val="bg1"/>
                </a:solidFill>
                <a:latin typeface="Raleway" charset="0"/>
                <a:ea typeface="Petrona Bold" pitchFamily="34" charset="-122"/>
              </a:rPr>
              <a:t>HẠNG</a:t>
            </a:r>
            <a:r>
              <a:rPr lang="en-US" sz="3200" b="1" dirty="0">
                <a:solidFill>
                  <a:schemeClr val="bg1"/>
                </a:solidFill>
                <a:latin typeface="Raleway" charset="0"/>
                <a:ea typeface="Petrona Bold" pitchFamily="34" charset="-122"/>
              </a:rPr>
              <a:t> CÁC TÀI LIỆU </a:t>
            </a:r>
            <a:r>
              <a:rPr lang="en-US" sz="3200" b="1" dirty="0" err="1">
                <a:solidFill>
                  <a:schemeClr val="bg1"/>
                </a:solidFill>
                <a:latin typeface="Raleway" charset="0"/>
                <a:ea typeface="Petrona Bold" pitchFamily="34" charset="-122"/>
              </a:rPr>
              <a:t>TRẢ</a:t>
            </a:r>
            <a:r>
              <a:rPr lang="en-US" sz="3200" b="1" dirty="0">
                <a:solidFill>
                  <a:schemeClr val="bg1"/>
                </a:solidFill>
                <a:latin typeface="Raleway" charset="0"/>
                <a:ea typeface="Petrona Bold" pitchFamily="34" charset="-122"/>
              </a:rPr>
              <a:t> </a:t>
            </a:r>
            <a:r>
              <a:rPr lang="en-US" sz="3200" b="1" dirty="0" err="1">
                <a:solidFill>
                  <a:schemeClr val="bg1"/>
                </a:solidFill>
                <a:latin typeface="Raleway" charset="0"/>
                <a:ea typeface="Petrona Bold" pitchFamily="34" charset="-122"/>
              </a:rPr>
              <a:t>VỀ</a:t>
            </a:r>
            <a:r>
              <a:rPr lang="en-US" sz="3200" b="1" dirty="0">
                <a:solidFill>
                  <a:schemeClr val="bg1"/>
                </a:solidFill>
                <a:latin typeface="Raleway" charset="0"/>
                <a:ea typeface="Petrona Bold" pitchFamily="34" charset="-122"/>
              </a:rPr>
              <a:t> </a:t>
            </a:r>
            <a:r>
              <a:rPr lang="en-US" sz="3200" b="1" dirty="0" err="1">
                <a:solidFill>
                  <a:schemeClr val="bg1"/>
                </a:solidFill>
                <a:latin typeface="Raleway" charset="0"/>
                <a:ea typeface="Petrona Bold" pitchFamily="34" charset="-122"/>
              </a:rPr>
              <a:t>CỦA</a:t>
            </a:r>
            <a:r>
              <a:rPr lang="en-US" sz="3200" b="1" dirty="0">
                <a:solidFill>
                  <a:schemeClr val="bg1"/>
                </a:solidFill>
                <a:latin typeface="Raleway" charset="0"/>
                <a:ea typeface="Petrona Bold" pitchFamily="34" charset="-122"/>
              </a:rPr>
              <a:t> </a:t>
            </a:r>
            <a:r>
              <a:rPr lang="en-US" sz="3200" b="1" dirty="0" err="1">
                <a:solidFill>
                  <a:schemeClr val="bg1"/>
                </a:solidFill>
                <a:latin typeface="Raleway" charset="0"/>
                <a:ea typeface="Petrona Bold" pitchFamily="34" charset="-122"/>
              </a:rPr>
              <a:t>MỘT</a:t>
            </a:r>
            <a:r>
              <a:rPr lang="en-US" sz="3200" b="1" dirty="0">
                <a:solidFill>
                  <a:schemeClr val="bg1"/>
                </a:solidFill>
                <a:latin typeface="Raleway" charset="0"/>
                <a:ea typeface="Petrona Bold" pitchFamily="34" charset="-122"/>
              </a:rPr>
              <a:t> </a:t>
            </a:r>
            <a:r>
              <a:rPr lang="en-US" sz="3200" b="1" dirty="0" err="1">
                <a:solidFill>
                  <a:srgbClr val="FF0000"/>
                </a:solidFill>
                <a:highlight>
                  <a:srgbClr val="FFFF00"/>
                </a:highlight>
                <a:latin typeface="Raleway" charset="0"/>
                <a:ea typeface="Petrona Bold" pitchFamily="34" charset="-122"/>
              </a:rPr>
              <a:t>HỆ</a:t>
            </a:r>
            <a:r>
              <a:rPr lang="en-US" sz="3200" b="1" dirty="0">
                <a:solidFill>
                  <a:srgbClr val="FF0000"/>
                </a:solidFill>
                <a:highlight>
                  <a:srgbClr val="FFFF00"/>
                </a:highlight>
                <a:latin typeface="Raleway" charset="0"/>
                <a:ea typeface="Petrona Bold" pitchFamily="34" charset="-122"/>
              </a:rPr>
              <a:t> </a:t>
            </a:r>
            <a:r>
              <a:rPr lang="en-US" sz="3200" b="1" dirty="0" err="1">
                <a:solidFill>
                  <a:srgbClr val="FF0000"/>
                </a:solidFill>
                <a:highlight>
                  <a:srgbClr val="FFFF00"/>
                </a:highlight>
                <a:latin typeface="Raleway" charset="0"/>
                <a:ea typeface="Petrona Bold" pitchFamily="34" charset="-122"/>
              </a:rPr>
              <a:t>THỐNG</a:t>
            </a:r>
            <a:r>
              <a:rPr lang="en-US" sz="3200" b="1" dirty="0">
                <a:solidFill>
                  <a:srgbClr val="FF0000"/>
                </a:solidFill>
                <a:highlight>
                  <a:srgbClr val="FFFF00"/>
                </a:highlight>
                <a:latin typeface="Raleway" charset="0"/>
                <a:ea typeface="Petrona Bold" pitchFamily="34" charset="-122"/>
              </a:rPr>
              <a:t> </a:t>
            </a:r>
            <a:r>
              <a:rPr lang="en-US" sz="3200" b="1" dirty="0" err="1">
                <a:solidFill>
                  <a:srgbClr val="FF0000"/>
                </a:solidFill>
                <a:highlight>
                  <a:srgbClr val="FFFF00"/>
                </a:highlight>
                <a:latin typeface="Raleway" charset="0"/>
                <a:ea typeface="Petrona Bold" pitchFamily="34" charset="-122"/>
              </a:rPr>
              <a:t>TRUY</a:t>
            </a:r>
            <a:r>
              <a:rPr lang="en-US" sz="3200" b="1" dirty="0">
                <a:solidFill>
                  <a:srgbClr val="FF0000"/>
                </a:solidFill>
                <a:highlight>
                  <a:srgbClr val="FFFF00"/>
                </a:highlight>
                <a:latin typeface="Raleway" charset="0"/>
                <a:ea typeface="Petrona Bold" pitchFamily="34" charset="-122"/>
              </a:rPr>
              <a:t> </a:t>
            </a:r>
            <a:r>
              <a:rPr lang="en-US" sz="3200" b="1" dirty="0" err="1">
                <a:solidFill>
                  <a:srgbClr val="FF0000"/>
                </a:solidFill>
                <a:highlight>
                  <a:srgbClr val="FFFF00"/>
                </a:highlight>
                <a:latin typeface="Raleway" charset="0"/>
                <a:ea typeface="Petrona Bold" pitchFamily="34" charset="-122"/>
              </a:rPr>
              <a:t>HỒI</a:t>
            </a:r>
            <a:r>
              <a:rPr lang="en-US" sz="3200" b="1" dirty="0">
                <a:solidFill>
                  <a:srgbClr val="FF0000"/>
                </a:solidFill>
                <a:highlight>
                  <a:srgbClr val="FFFF00"/>
                </a:highlight>
                <a:latin typeface="Raleway" charset="0"/>
                <a:ea typeface="Petrona Bold" pitchFamily="34" charset="-122"/>
              </a:rPr>
              <a:t> THÔNG TIN</a:t>
            </a:r>
            <a:endParaRPr lang="en-US" sz="3200" dirty="0">
              <a:solidFill>
                <a:srgbClr val="FF0000"/>
              </a:solidFill>
              <a:highlight>
                <a:srgbClr val="FFFF00"/>
              </a:highlight>
              <a:latin typeface="Raleway"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CF3FAA-FCD9-DA5E-F6F1-1D59CACD1888}"/>
              </a:ext>
            </a:extLst>
          </p:cNvPr>
          <p:cNvSpPr>
            <a:spLocks noGrp="1"/>
          </p:cNvSpPr>
          <p:nvPr>
            <p:ph type="title"/>
          </p:nvPr>
        </p:nvSpPr>
        <p:spPr>
          <a:xfrm>
            <a:off x="774078" y="1316737"/>
            <a:ext cx="4555567" cy="5599448"/>
          </a:xfrm>
        </p:spPr>
        <p:txBody>
          <a:bodyPr anchor="ctr">
            <a:normAutofit/>
          </a:bodyPr>
          <a:lstStyle/>
          <a:p>
            <a:r>
              <a:rPr lang="en-US" sz="5760" b="1" dirty="0" err="1"/>
              <a:t>Cách</a:t>
            </a:r>
            <a:r>
              <a:rPr lang="en-US" sz="5760" b="1" dirty="0"/>
              <a:t> L2R </a:t>
            </a:r>
            <a:r>
              <a:rPr lang="en-US" sz="5760" b="1" dirty="0" err="1"/>
              <a:t>giải</a:t>
            </a:r>
            <a:r>
              <a:rPr lang="en-US" sz="5760" b="1" dirty="0"/>
              <a:t> </a:t>
            </a:r>
            <a:r>
              <a:rPr lang="en-US" sz="5760" b="1" dirty="0" err="1"/>
              <a:t>quyết</a:t>
            </a:r>
            <a:r>
              <a:rPr lang="en-US" sz="5760" b="1" dirty="0"/>
              <a:t> </a:t>
            </a:r>
            <a:r>
              <a:rPr lang="en-US" sz="5760" b="1" dirty="0" err="1"/>
              <a:t>bài</a:t>
            </a:r>
            <a:r>
              <a:rPr lang="en-US" sz="5760" b="1" dirty="0"/>
              <a:t> </a:t>
            </a:r>
            <a:r>
              <a:rPr lang="en-US" sz="5760" b="1" dirty="0" err="1"/>
              <a:t>toán</a:t>
            </a:r>
            <a:endParaRPr lang="en-VN" sz="5760" dirty="0"/>
          </a:p>
        </p:txBody>
      </p:sp>
      <p:graphicFrame>
        <p:nvGraphicFramePr>
          <p:cNvPr id="5" name="Content Placeholder 2">
            <a:extLst>
              <a:ext uri="{FF2B5EF4-FFF2-40B4-BE49-F238E27FC236}">
                <a16:creationId xmlns:a16="http://schemas.microsoft.com/office/drawing/2014/main" id="{1DD9F3E6-D9F8-46F3-92B3-BFA83D8CF611}"/>
              </a:ext>
            </a:extLst>
          </p:cNvPr>
          <p:cNvGraphicFramePr>
            <a:graphicFrameLocks noGrp="1"/>
          </p:cNvGraphicFramePr>
          <p:nvPr>
            <p:ph idx="1"/>
          </p:nvPr>
        </p:nvGraphicFramePr>
        <p:xfrm>
          <a:off x="6517843" y="1216984"/>
          <a:ext cx="7101821" cy="597518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Chỗ dành sẵn cho Số hiệu Bản chiếu 6">
            <a:extLst>
              <a:ext uri="{FF2B5EF4-FFF2-40B4-BE49-F238E27FC236}">
                <a16:creationId xmlns:a16="http://schemas.microsoft.com/office/drawing/2014/main" id="{5E6A953F-F61D-18DC-A964-9EE7EA3DCE95}"/>
              </a:ext>
            </a:extLst>
          </p:cNvPr>
          <p:cNvSpPr>
            <a:spLocks noGrp="1"/>
          </p:cNvSpPr>
          <p:nvPr>
            <p:ph type="sldNum" sz="quarter" idx="12"/>
          </p:nvPr>
        </p:nvSpPr>
        <p:spPr/>
        <p:txBody>
          <a:bodyPr/>
          <a:lstStyle/>
          <a:p>
            <a:fld id="{DBC389EC-4312-4444-9A17-1436EF6BEAA9}" type="slidenum">
              <a:rPr lang="en-VN" smtClean="0"/>
              <a:t>10</a:t>
            </a:fld>
            <a:endParaRPr lang="en-VN"/>
          </a:p>
        </p:txBody>
      </p:sp>
    </p:spTree>
    <p:extLst>
      <p:ext uri="{BB962C8B-B14F-4D97-AF65-F5344CB8AC3E}">
        <p14:creationId xmlns:p14="http://schemas.microsoft.com/office/powerpoint/2010/main" val="20142072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74554-823C-C28C-0CA5-A0E36AFC6AFC}"/>
              </a:ext>
            </a:extLst>
          </p:cNvPr>
          <p:cNvSpPr>
            <a:spLocks noGrp="1"/>
          </p:cNvSpPr>
          <p:nvPr>
            <p:ph type="title"/>
          </p:nvPr>
        </p:nvSpPr>
        <p:spPr>
          <a:xfrm>
            <a:off x="943662" y="1009497"/>
            <a:ext cx="4218292" cy="6408117"/>
          </a:xfrm>
        </p:spPr>
        <p:txBody>
          <a:bodyPr anchor="ctr">
            <a:normAutofit/>
          </a:bodyPr>
          <a:lstStyle/>
          <a:p>
            <a:pPr algn="l"/>
            <a:r>
              <a:rPr lang="en-VN" sz="5800" dirty="0">
                <a:solidFill>
                  <a:schemeClr val="bg1"/>
                </a:solidFill>
                <a:latin typeface="Raleway" pitchFamily="2" charset="0"/>
              </a:rPr>
              <a:t>Ví dụ</a:t>
            </a:r>
          </a:p>
        </p:txBody>
      </p:sp>
      <p:graphicFrame>
        <p:nvGraphicFramePr>
          <p:cNvPr id="23" name="Content Placeholder 2">
            <a:extLst>
              <a:ext uri="{FF2B5EF4-FFF2-40B4-BE49-F238E27FC236}">
                <a16:creationId xmlns:a16="http://schemas.microsoft.com/office/drawing/2014/main" id="{F3A3E523-3985-B888-A648-B7D827DA6C5D}"/>
              </a:ext>
            </a:extLst>
          </p:cNvPr>
          <p:cNvGraphicFramePr>
            <a:graphicFrameLocks noGrp="1"/>
          </p:cNvGraphicFramePr>
          <p:nvPr>
            <p:ph idx="1"/>
            <p:extLst>
              <p:ext uri="{D42A27DB-BD31-4B8C-83A1-F6EECF244321}">
                <p14:modId xmlns:p14="http://schemas.microsoft.com/office/powerpoint/2010/main" val="776155638"/>
              </p:ext>
            </p:extLst>
          </p:nvPr>
        </p:nvGraphicFramePr>
        <p:xfrm>
          <a:off x="2471379" y="1753757"/>
          <a:ext cx="9687642" cy="5793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 0">
            <a:extLst>
              <a:ext uri="{FF2B5EF4-FFF2-40B4-BE49-F238E27FC236}">
                <a16:creationId xmlns:a16="http://schemas.microsoft.com/office/drawing/2014/main" id="{B05B31BB-90A8-AF81-F247-9741E452395D}"/>
              </a:ext>
            </a:extLst>
          </p:cNvPr>
          <p:cNvSpPr/>
          <p:nvPr/>
        </p:nvSpPr>
        <p:spPr>
          <a:xfrm>
            <a:off x="2233017" y="682417"/>
            <a:ext cx="10164366" cy="744260"/>
          </a:xfrm>
          <a:prstGeom prst="rect">
            <a:avLst/>
          </a:prstGeom>
          <a:noFill/>
          <a:ln/>
        </p:spPr>
        <p:txBody>
          <a:bodyPr wrap="none" lIns="0" tIns="0" rIns="0" bIns="0" rtlCol="0" anchor="t"/>
          <a:lstStyle/>
          <a:p>
            <a:pPr marL="0" indent="0" algn="ctr">
              <a:lnSpc>
                <a:spcPts val="5850"/>
              </a:lnSpc>
              <a:buNone/>
            </a:pPr>
            <a:r>
              <a:rPr lang="en-US" sz="3200" b="1" dirty="0" err="1">
                <a:solidFill>
                  <a:srgbClr val="000000"/>
                </a:solidFill>
                <a:latin typeface="Raleway" charset="0"/>
                <a:ea typeface="Petrona Bold" pitchFamily="34" charset="-122"/>
                <a:cs typeface="Petrona Bold" pitchFamily="34" charset="-120"/>
              </a:rPr>
              <a:t>Ví</a:t>
            </a:r>
            <a:r>
              <a:rPr lang="en-US" sz="3200" b="1" dirty="0">
                <a:solidFill>
                  <a:srgbClr val="000000"/>
                </a:solidFill>
                <a:latin typeface="Raleway" charset="0"/>
                <a:ea typeface="Petrona Bold" pitchFamily="34" charset="-122"/>
                <a:cs typeface="Petrona Bold" pitchFamily="34" charset="-120"/>
              </a:rPr>
              <a:t> </a:t>
            </a:r>
            <a:r>
              <a:rPr lang="en-US" sz="3200" b="1" dirty="0" err="1">
                <a:solidFill>
                  <a:srgbClr val="000000"/>
                </a:solidFill>
                <a:latin typeface="Raleway" charset="0"/>
                <a:ea typeface="Petrona Bold" pitchFamily="34" charset="-122"/>
                <a:cs typeface="Petrona Bold" pitchFamily="34" charset="-120"/>
              </a:rPr>
              <a:t>dụ</a:t>
            </a:r>
            <a:endParaRPr lang="en-US" sz="3200" dirty="0">
              <a:latin typeface="Raleway" charset="0"/>
            </a:endParaRPr>
          </a:p>
        </p:txBody>
      </p:sp>
      <p:sp>
        <p:nvSpPr>
          <p:cNvPr id="7" name="Chỗ dành sẵn cho Số hiệu Bản chiếu 6">
            <a:extLst>
              <a:ext uri="{FF2B5EF4-FFF2-40B4-BE49-F238E27FC236}">
                <a16:creationId xmlns:a16="http://schemas.microsoft.com/office/drawing/2014/main" id="{FC53622A-E2B7-E0AD-E920-E8FB31B98E8E}"/>
              </a:ext>
            </a:extLst>
          </p:cNvPr>
          <p:cNvSpPr>
            <a:spLocks noGrp="1"/>
          </p:cNvSpPr>
          <p:nvPr>
            <p:ph type="sldNum" sz="quarter" idx="12"/>
          </p:nvPr>
        </p:nvSpPr>
        <p:spPr/>
        <p:txBody>
          <a:bodyPr/>
          <a:lstStyle/>
          <a:p>
            <a:fld id="{DBC389EC-4312-4444-9A17-1436EF6BEAA9}" type="slidenum">
              <a:rPr lang="en-VN" smtClean="0"/>
              <a:t>11</a:t>
            </a:fld>
            <a:endParaRPr lang="en-VN"/>
          </a:p>
        </p:txBody>
      </p:sp>
    </p:spTree>
    <p:extLst>
      <p:ext uri="{BB962C8B-B14F-4D97-AF65-F5344CB8AC3E}">
        <p14:creationId xmlns:p14="http://schemas.microsoft.com/office/powerpoint/2010/main" val="38165049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3" name="Text 0"/>
          <p:cNvSpPr/>
          <p:nvPr/>
        </p:nvSpPr>
        <p:spPr>
          <a:xfrm>
            <a:off x="6246495" y="286110"/>
            <a:ext cx="7623810" cy="907253"/>
          </a:xfrm>
          <a:prstGeom prst="rect">
            <a:avLst/>
          </a:prstGeom>
          <a:noFill/>
          <a:ln/>
        </p:spPr>
        <p:txBody>
          <a:bodyPr wrap="square" lIns="0" tIns="0" rIns="0" bIns="0" rtlCol="0" anchor="t"/>
          <a:lstStyle/>
          <a:p>
            <a:pPr marL="0" indent="0" algn="ctr">
              <a:lnSpc>
                <a:spcPts val="5600"/>
              </a:lnSpc>
              <a:buNone/>
            </a:pPr>
            <a:r>
              <a:rPr lang="en-US" sz="4450" b="1" dirty="0">
                <a:solidFill>
                  <a:srgbClr val="000000"/>
                </a:solidFill>
                <a:latin typeface="Raleway" charset="0"/>
                <a:ea typeface="Petrona Bold" pitchFamily="34" charset="-122"/>
                <a:cs typeface="Petrona Bold" pitchFamily="34" charset="-120"/>
              </a:rPr>
              <a:t>Các Hướng Tiếp </a:t>
            </a:r>
            <a:r>
              <a:rPr lang="en-US" sz="4450" b="1" dirty="0" err="1">
                <a:solidFill>
                  <a:srgbClr val="000000"/>
                </a:solidFill>
                <a:latin typeface="Raleway" charset="0"/>
                <a:ea typeface="Petrona Bold" pitchFamily="34" charset="-122"/>
                <a:cs typeface="Petrona Bold" pitchFamily="34" charset="-120"/>
              </a:rPr>
              <a:t>Cận</a:t>
            </a:r>
            <a:r>
              <a:rPr lang="en-US" sz="4450" b="1" dirty="0">
                <a:solidFill>
                  <a:srgbClr val="000000"/>
                </a:solidFill>
                <a:latin typeface="Raleway" charset="0"/>
                <a:ea typeface="Petrona Bold" pitchFamily="34" charset="-122"/>
                <a:cs typeface="Petrona Bold" pitchFamily="34" charset="-120"/>
              </a:rPr>
              <a:t> </a:t>
            </a:r>
            <a:r>
              <a:rPr lang="en-US" sz="4450" b="1" dirty="0" err="1">
                <a:solidFill>
                  <a:srgbClr val="000000"/>
                </a:solidFill>
                <a:latin typeface="Raleway" charset="0"/>
                <a:ea typeface="Petrona Bold" pitchFamily="34" charset="-122"/>
                <a:cs typeface="Petrona Bold" pitchFamily="34" charset="-120"/>
              </a:rPr>
              <a:t>Chính</a:t>
            </a:r>
            <a:endParaRPr lang="en-US" sz="4450" dirty="0">
              <a:latin typeface="Raleway" charset="0"/>
            </a:endParaRPr>
          </a:p>
        </p:txBody>
      </p:sp>
      <p:grpSp>
        <p:nvGrpSpPr>
          <p:cNvPr id="16" name="Nhóm 15">
            <a:extLst>
              <a:ext uri="{FF2B5EF4-FFF2-40B4-BE49-F238E27FC236}">
                <a16:creationId xmlns:a16="http://schemas.microsoft.com/office/drawing/2014/main" id="{99CFE952-816B-BFEE-58C9-AD34B593CA60}"/>
              </a:ext>
            </a:extLst>
          </p:cNvPr>
          <p:cNvGrpSpPr/>
          <p:nvPr/>
        </p:nvGrpSpPr>
        <p:grpSpPr>
          <a:xfrm>
            <a:off x="6246495" y="4107609"/>
            <a:ext cx="7623810" cy="1143000"/>
            <a:chOff x="6246495" y="4107609"/>
            <a:chExt cx="7623810" cy="1143000"/>
          </a:xfrm>
        </p:grpSpPr>
        <p:pic>
          <p:nvPicPr>
            <p:cNvPr id="5" name="Image 1" descr="preencoded.png"/>
            <p:cNvPicPr>
              <a:picLocks noChangeAspect="1"/>
            </p:cNvPicPr>
            <p:nvPr/>
          </p:nvPicPr>
          <p:blipFill>
            <a:blip r:embed="rId3"/>
            <a:stretch>
              <a:fillRect/>
            </a:stretch>
          </p:blipFill>
          <p:spPr>
            <a:xfrm>
              <a:off x="6246495" y="4107609"/>
              <a:ext cx="651510" cy="1143000"/>
            </a:xfrm>
            <a:prstGeom prst="rect">
              <a:avLst/>
            </a:prstGeom>
          </p:spPr>
        </p:pic>
        <p:sp>
          <p:nvSpPr>
            <p:cNvPr id="6" name="Text 2"/>
            <p:cNvSpPr/>
            <p:nvPr/>
          </p:nvSpPr>
          <p:spPr>
            <a:xfrm>
              <a:off x="7115175" y="4324779"/>
              <a:ext cx="3420428" cy="427553"/>
            </a:xfrm>
            <a:prstGeom prst="rect">
              <a:avLst/>
            </a:prstGeom>
            <a:noFill/>
            <a:ln/>
          </p:spPr>
          <p:txBody>
            <a:bodyPr wrap="none" lIns="0" tIns="0" rIns="0" bIns="0" rtlCol="0" anchor="t"/>
            <a:lstStyle/>
            <a:p>
              <a:pPr marL="0" indent="0" algn="l">
                <a:lnSpc>
                  <a:spcPts val="3350"/>
                </a:lnSpc>
                <a:buNone/>
              </a:pPr>
              <a:r>
                <a:rPr lang="en-US" sz="2650" b="1" dirty="0">
                  <a:solidFill>
                    <a:srgbClr val="272525"/>
                  </a:solidFill>
                  <a:latin typeface="Raleway" charset="0"/>
                  <a:ea typeface="Petrona Bold" pitchFamily="34" charset="-122"/>
                  <a:cs typeface="Petrona Bold" pitchFamily="34" charset="-120"/>
                </a:rPr>
                <a:t>Pointwise</a:t>
              </a:r>
              <a:endParaRPr lang="en-US" sz="2650" dirty="0">
                <a:latin typeface="Raleway" charset="0"/>
              </a:endParaRPr>
            </a:p>
          </p:txBody>
        </p:sp>
        <p:sp>
          <p:nvSpPr>
            <p:cNvPr id="7" name="Text 3"/>
            <p:cNvSpPr/>
            <p:nvPr/>
          </p:nvSpPr>
          <p:spPr>
            <a:xfrm>
              <a:off x="7115175" y="4882587"/>
              <a:ext cx="6755130" cy="347424"/>
            </a:xfrm>
            <a:prstGeom prst="rect">
              <a:avLst/>
            </a:prstGeom>
            <a:noFill/>
            <a:ln/>
          </p:spPr>
          <p:txBody>
            <a:bodyPr wrap="none" lIns="0" tIns="0" rIns="0" bIns="0" rtlCol="0" anchor="t"/>
            <a:lstStyle/>
            <a:p>
              <a:pPr marL="0" indent="0" algn="l">
                <a:lnSpc>
                  <a:spcPts val="2700"/>
                </a:lnSpc>
                <a:buNone/>
              </a:pPr>
              <a:r>
                <a:rPr lang="en-US" sz="1700" dirty="0">
                  <a:solidFill>
                    <a:srgbClr val="272525"/>
                  </a:solidFill>
                  <a:latin typeface="Raleway" charset="0"/>
                  <a:ea typeface="Inter" pitchFamily="34" charset="-122"/>
                  <a:cs typeface="Inter" pitchFamily="34" charset="-120"/>
                </a:rPr>
                <a:t>Xem mỗi đối tượng một cách độc lập.</a:t>
              </a:r>
              <a:endParaRPr lang="en-US" sz="1700" dirty="0">
                <a:latin typeface="Raleway" charset="0"/>
              </a:endParaRPr>
            </a:p>
          </p:txBody>
        </p:sp>
      </p:grpSp>
      <p:pic>
        <p:nvPicPr>
          <p:cNvPr id="8" name="Image 2" descr="preencoded.png"/>
          <p:cNvPicPr>
            <a:picLocks noChangeAspect="1"/>
          </p:cNvPicPr>
          <p:nvPr/>
        </p:nvPicPr>
        <p:blipFill>
          <a:blip r:embed="rId3"/>
          <a:stretch>
            <a:fillRect/>
          </a:stretch>
        </p:blipFill>
        <p:spPr>
          <a:xfrm>
            <a:off x="6246495" y="1731004"/>
            <a:ext cx="651510" cy="1143000"/>
          </a:xfrm>
          <a:prstGeom prst="rect">
            <a:avLst/>
          </a:prstGeom>
        </p:spPr>
      </p:pic>
      <p:sp>
        <p:nvSpPr>
          <p:cNvPr id="9" name="Text 4"/>
          <p:cNvSpPr/>
          <p:nvPr/>
        </p:nvSpPr>
        <p:spPr>
          <a:xfrm>
            <a:off x="7115175" y="1948174"/>
            <a:ext cx="3420428" cy="427553"/>
          </a:xfrm>
          <a:prstGeom prst="rect">
            <a:avLst/>
          </a:prstGeom>
          <a:noFill/>
          <a:ln/>
        </p:spPr>
        <p:txBody>
          <a:bodyPr wrap="none" lIns="0" tIns="0" rIns="0" bIns="0" rtlCol="0" anchor="t"/>
          <a:lstStyle/>
          <a:p>
            <a:pPr marL="0" indent="0" algn="l">
              <a:lnSpc>
                <a:spcPts val="3350"/>
              </a:lnSpc>
              <a:buNone/>
            </a:pPr>
            <a:r>
              <a:rPr lang="en-US" sz="2650" b="1" dirty="0">
                <a:solidFill>
                  <a:srgbClr val="272525"/>
                </a:solidFill>
                <a:latin typeface="Raleway" charset="0"/>
                <a:ea typeface="Petrona Bold" pitchFamily="34" charset="-122"/>
                <a:cs typeface="Petrona Bold" pitchFamily="34" charset="-120"/>
              </a:rPr>
              <a:t>Pairwise</a:t>
            </a:r>
            <a:endParaRPr lang="en-US" sz="2650" dirty="0">
              <a:latin typeface="Raleway" charset="0"/>
            </a:endParaRPr>
          </a:p>
        </p:txBody>
      </p:sp>
      <p:sp>
        <p:nvSpPr>
          <p:cNvPr id="10" name="Text 5"/>
          <p:cNvSpPr/>
          <p:nvPr/>
        </p:nvSpPr>
        <p:spPr>
          <a:xfrm>
            <a:off x="7115175" y="2505982"/>
            <a:ext cx="6429375" cy="347424"/>
          </a:xfrm>
          <a:prstGeom prst="rect">
            <a:avLst/>
          </a:prstGeom>
          <a:noFill/>
          <a:ln/>
        </p:spPr>
        <p:txBody>
          <a:bodyPr wrap="none" lIns="0" tIns="0" rIns="0" bIns="0" rtlCol="0" anchor="t"/>
          <a:lstStyle/>
          <a:p>
            <a:pPr marL="0" indent="0" algn="l">
              <a:lnSpc>
                <a:spcPts val="2700"/>
              </a:lnSpc>
              <a:buNone/>
            </a:pPr>
            <a:r>
              <a:rPr lang="en-US" sz="1700" dirty="0">
                <a:solidFill>
                  <a:srgbClr val="272525"/>
                </a:solidFill>
                <a:latin typeface="Raleway" charset="0"/>
                <a:ea typeface="Inter" pitchFamily="34" charset="-122"/>
                <a:cs typeface="Inter" pitchFamily="34" charset="-120"/>
              </a:rPr>
              <a:t>So sánh từng cặp đối tượng để xác định thứ tự tương đối.</a:t>
            </a:r>
            <a:endParaRPr lang="en-US" sz="1700" dirty="0">
              <a:latin typeface="Raleway" charset="0"/>
            </a:endParaRPr>
          </a:p>
        </p:txBody>
      </p:sp>
      <p:pic>
        <p:nvPicPr>
          <p:cNvPr id="11" name="Image 3" descr="preencoded.png"/>
          <p:cNvPicPr>
            <a:picLocks noChangeAspect="1"/>
          </p:cNvPicPr>
          <p:nvPr/>
        </p:nvPicPr>
        <p:blipFill>
          <a:blip r:embed="rId3"/>
          <a:stretch>
            <a:fillRect/>
          </a:stretch>
        </p:blipFill>
        <p:spPr>
          <a:xfrm>
            <a:off x="6246495" y="6578743"/>
            <a:ext cx="651510" cy="1143000"/>
          </a:xfrm>
          <a:prstGeom prst="rect">
            <a:avLst/>
          </a:prstGeom>
        </p:spPr>
      </p:pic>
      <p:sp>
        <p:nvSpPr>
          <p:cNvPr id="12" name="Text 6"/>
          <p:cNvSpPr/>
          <p:nvPr/>
        </p:nvSpPr>
        <p:spPr>
          <a:xfrm>
            <a:off x="7115175" y="6795913"/>
            <a:ext cx="3420428" cy="427553"/>
          </a:xfrm>
          <a:prstGeom prst="rect">
            <a:avLst/>
          </a:prstGeom>
          <a:noFill/>
          <a:ln/>
        </p:spPr>
        <p:txBody>
          <a:bodyPr wrap="none" lIns="0" tIns="0" rIns="0" bIns="0" rtlCol="0" anchor="t"/>
          <a:lstStyle/>
          <a:p>
            <a:pPr marL="0" indent="0" algn="l">
              <a:lnSpc>
                <a:spcPts val="3350"/>
              </a:lnSpc>
              <a:buNone/>
            </a:pPr>
            <a:r>
              <a:rPr lang="en-US" sz="2650" b="1" dirty="0">
                <a:solidFill>
                  <a:srgbClr val="272525"/>
                </a:solidFill>
                <a:latin typeface="Raleway" charset="0"/>
                <a:ea typeface="Petrona Bold" pitchFamily="34" charset="-122"/>
                <a:cs typeface="Petrona Bold" pitchFamily="34" charset="-120"/>
              </a:rPr>
              <a:t>Listwise</a:t>
            </a:r>
            <a:endParaRPr lang="en-US" sz="2650" dirty="0">
              <a:latin typeface="Raleway" charset="0"/>
            </a:endParaRPr>
          </a:p>
        </p:txBody>
      </p:sp>
      <p:sp>
        <p:nvSpPr>
          <p:cNvPr id="13" name="Text 7"/>
          <p:cNvSpPr/>
          <p:nvPr/>
        </p:nvSpPr>
        <p:spPr>
          <a:xfrm>
            <a:off x="7115175" y="7353721"/>
            <a:ext cx="6103620" cy="347424"/>
          </a:xfrm>
          <a:prstGeom prst="rect">
            <a:avLst/>
          </a:prstGeom>
          <a:noFill/>
          <a:ln/>
        </p:spPr>
        <p:txBody>
          <a:bodyPr wrap="none" lIns="0" tIns="0" rIns="0" bIns="0" rtlCol="0" anchor="t"/>
          <a:lstStyle/>
          <a:p>
            <a:pPr marL="0" indent="0" algn="l">
              <a:lnSpc>
                <a:spcPts val="2700"/>
              </a:lnSpc>
              <a:buNone/>
            </a:pPr>
            <a:r>
              <a:rPr lang="en-US" sz="1700" dirty="0">
                <a:solidFill>
                  <a:srgbClr val="272525"/>
                </a:solidFill>
                <a:latin typeface="Raleway" charset="0"/>
                <a:ea typeface="Inter" pitchFamily="34" charset="-122"/>
                <a:cs typeface="Inter" pitchFamily="34" charset="-120"/>
              </a:rPr>
              <a:t>Xem xét toàn bộ danh sách đối tượng cùng một lúc.</a:t>
            </a:r>
            <a:endParaRPr lang="en-US" sz="1700" dirty="0">
              <a:latin typeface="Raleway" charset="0"/>
            </a:endParaRPr>
          </a:p>
        </p:txBody>
      </p:sp>
      <p:grpSp>
        <p:nvGrpSpPr>
          <p:cNvPr id="18" name="Nhóm 17">
            <a:extLst>
              <a:ext uri="{FF2B5EF4-FFF2-40B4-BE49-F238E27FC236}">
                <a16:creationId xmlns:a16="http://schemas.microsoft.com/office/drawing/2014/main" id="{637C4A76-ECAF-D8B7-D1C5-FCA645C0700C}"/>
              </a:ext>
            </a:extLst>
          </p:cNvPr>
          <p:cNvGrpSpPr/>
          <p:nvPr/>
        </p:nvGrpSpPr>
        <p:grpSpPr>
          <a:xfrm>
            <a:off x="0" y="0"/>
            <a:ext cx="5956300" cy="8229600"/>
            <a:chOff x="0" y="0"/>
            <a:chExt cx="5956300" cy="8229600"/>
          </a:xfrm>
        </p:grpSpPr>
        <p:pic>
          <p:nvPicPr>
            <p:cNvPr id="15" name="Hình ảnh 14">
              <a:extLst>
                <a:ext uri="{FF2B5EF4-FFF2-40B4-BE49-F238E27FC236}">
                  <a16:creationId xmlns:a16="http://schemas.microsoft.com/office/drawing/2014/main" id="{38884A92-59DE-2D37-516E-D14787F72C16}"/>
                </a:ext>
              </a:extLst>
            </p:cNvPr>
            <p:cNvPicPr>
              <a:picLocks noChangeAspect="1"/>
            </p:cNvPicPr>
            <p:nvPr/>
          </p:nvPicPr>
          <p:blipFill>
            <a:blip r:embed="rId4"/>
            <a:srcRect r="51432"/>
            <a:stretch>
              <a:fillRect/>
            </a:stretch>
          </p:blipFill>
          <p:spPr>
            <a:xfrm>
              <a:off x="0" y="0"/>
              <a:ext cx="5902885" cy="8229600"/>
            </a:xfrm>
            <a:prstGeom prst="rect">
              <a:avLst/>
            </a:prstGeom>
          </p:spPr>
        </p:pic>
        <p:sp>
          <p:nvSpPr>
            <p:cNvPr id="17" name="Hình chữ nhật 16">
              <a:extLst>
                <a:ext uri="{FF2B5EF4-FFF2-40B4-BE49-F238E27FC236}">
                  <a16:creationId xmlns:a16="http://schemas.microsoft.com/office/drawing/2014/main" id="{A95CFD19-6800-CC44-4EFF-F9B2347BAB54}"/>
                </a:ext>
              </a:extLst>
            </p:cNvPr>
            <p:cNvSpPr/>
            <p:nvPr/>
          </p:nvSpPr>
          <p:spPr>
            <a:xfrm>
              <a:off x="5877560" y="6238240"/>
              <a:ext cx="78740" cy="192024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5" name="Rectangle 34">
            <a:extLst>
              <a:ext uri="{FF2B5EF4-FFF2-40B4-BE49-F238E27FC236}">
                <a16:creationId xmlns:a16="http://schemas.microsoft.com/office/drawing/2014/main" id="{1709F1D5-B0F1-4714-A239-E5B61C1619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57" y="0"/>
            <a:ext cx="14626743" cy="8229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Rounded Corners 36">
            <a:extLst>
              <a:ext uri="{FF2B5EF4-FFF2-40B4-BE49-F238E27FC236}">
                <a16:creationId xmlns:a16="http://schemas.microsoft.com/office/drawing/2014/main" id="{228FB460-D3FF-4440-A020-05982A09E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8655" y="1213254"/>
            <a:ext cx="5243831" cy="5243830"/>
          </a:xfrm>
          <a:prstGeom prst="roundRect">
            <a:avLst>
              <a:gd name="adj" fmla="val 2757"/>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B85498EC-4B09-65B1-4031-91DCEC0385DC}"/>
              </a:ext>
            </a:extLst>
          </p:cNvPr>
          <p:cNvSpPr>
            <a:spLocks noGrp="1"/>
          </p:cNvSpPr>
          <p:nvPr>
            <p:ph type="title"/>
          </p:nvPr>
        </p:nvSpPr>
        <p:spPr>
          <a:xfrm>
            <a:off x="1148191" y="1335562"/>
            <a:ext cx="4724757" cy="4999212"/>
          </a:xfrm>
        </p:spPr>
        <p:txBody>
          <a:bodyPr vert="horz" lIns="91440" tIns="45720" rIns="91440" bIns="45720" rtlCol="0" anchor="ctr">
            <a:normAutofit/>
          </a:bodyPr>
          <a:lstStyle/>
          <a:p>
            <a:pPr algn="l">
              <a:lnSpc>
                <a:spcPct val="90000"/>
              </a:lnSpc>
            </a:pPr>
            <a:r>
              <a:rPr lang="en-US" kern="1200" dirty="0">
                <a:solidFill>
                  <a:srgbClr val="FFFFFF"/>
                </a:solidFill>
                <a:latin typeface="Raleway" pitchFamily="2" charset="77"/>
              </a:rPr>
              <a:t>Pairwise – </a:t>
            </a:r>
            <a:br>
              <a:rPr lang="en-US" kern="1200" dirty="0">
                <a:solidFill>
                  <a:srgbClr val="FFFFFF"/>
                </a:solidFill>
                <a:latin typeface="Raleway" pitchFamily="2" charset="77"/>
              </a:rPr>
            </a:br>
            <a:r>
              <a:rPr lang="en-US" kern="1200" dirty="0">
                <a:solidFill>
                  <a:srgbClr val="FFFFFF"/>
                </a:solidFill>
                <a:latin typeface="Raleway" pitchFamily="2" charset="77"/>
              </a:rPr>
              <a:t>So </a:t>
            </a:r>
            <a:r>
              <a:rPr lang="en-US" kern="1200" dirty="0" err="1">
                <a:solidFill>
                  <a:srgbClr val="FFFFFF"/>
                </a:solidFill>
                <a:latin typeface="Raleway" pitchFamily="2" charset="77"/>
              </a:rPr>
              <a:t>sánh</a:t>
            </a:r>
            <a:r>
              <a:rPr lang="en-US" kern="1200" dirty="0">
                <a:solidFill>
                  <a:srgbClr val="FFFFFF"/>
                </a:solidFill>
                <a:latin typeface="Raleway" pitchFamily="2" charset="77"/>
              </a:rPr>
              <a:t> </a:t>
            </a:r>
            <a:r>
              <a:rPr lang="en-US" kern="1200" dirty="0" err="1">
                <a:solidFill>
                  <a:srgbClr val="FFFFFF"/>
                </a:solidFill>
                <a:latin typeface="Raleway" pitchFamily="2" charset="77"/>
              </a:rPr>
              <a:t>từng</a:t>
            </a:r>
            <a:r>
              <a:rPr lang="en-US" kern="1200" dirty="0">
                <a:solidFill>
                  <a:srgbClr val="FFFFFF"/>
                </a:solidFill>
                <a:latin typeface="Raleway" pitchFamily="2" charset="77"/>
              </a:rPr>
              <a:t> </a:t>
            </a:r>
            <a:br>
              <a:rPr lang="en-US" kern="1200" dirty="0">
                <a:solidFill>
                  <a:srgbClr val="FFFFFF"/>
                </a:solidFill>
                <a:latin typeface="Raleway" pitchFamily="2" charset="77"/>
              </a:rPr>
            </a:br>
            <a:r>
              <a:rPr lang="en-US" kern="1200" dirty="0" err="1">
                <a:solidFill>
                  <a:srgbClr val="FFFFFF"/>
                </a:solidFill>
                <a:latin typeface="Raleway" pitchFamily="2" charset="77"/>
              </a:rPr>
              <a:t>cặp</a:t>
            </a:r>
            <a:r>
              <a:rPr lang="en-US" kern="1200" dirty="0">
                <a:solidFill>
                  <a:srgbClr val="FFFFFF"/>
                </a:solidFill>
                <a:latin typeface="Raleway" pitchFamily="2" charset="77"/>
              </a:rPr>
              <a:t> </a:t>
            </a:r>
            <a:r>
              <a:rPr lang="en-US" kern="1200" dirty="0" err="1">
                <a:solidFill>
                  <a:srgbClr val="FFFFFF"/>
                </a:solidFill>
                <a:latin typeface="Raleway" pitchFamily="2" charset="77"/>
              </a:rPr>
              <a:t>tài</a:t>
            </a:r>
            <a:r>
              <a:rPr lang="en-US" kern="1200" dirty="0">
                <a:solidFill>
                  <a:srgbClr val="FFFFFF"/>
                </a:solidFill>
                <a:latin typeface="Raleway" pitchFamily="2" charset="77"/>
              </a:rPr>
              <a:t> </a:t>
            </a:r>
            <a:r>
              <a:rPr lang="en-US" kern="1200" dirty="0" err="1">
                <a:solidFill>
                  <a:srgbClr val="FFFFFF"/>
                </a:solidFill>
                <a:latin typeface="Raleway" pitchFamily="2" charset="77"/>
              </a:rPr>
              <a:t>liệu</a:t>
            </a:r>
            <a:endParaRPr lang="en-US" kern="1200" dirty="0">
              <a:solidFill>
                <a:srgbClr val="FFFFFF"/>
              </a:solidFill>
              <a:latin typeface="Raleway" pitchFamily="2" charset="77"/>
            </a:endParaRPr>
          </a:p>
        </p:txBody>
      </p:sp>
      <p:sp>
        <p:nvSpPr>
          <p:cNvPr id="39" name="Freeform: Shape 38">
            <a:extLst>
              <a:ext uri="{FF2B5EF4-FFF2-40B4-BE49-F238E27FC236}">
                <a16:creationId xmlns:a16="http://schemas.microsoft.com/office/drawing/2014/main" id="{14847E93-7DC1-4D4B-8829-B19AA7137C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36634" y="0"/>
            <a:ext cx="1386171" cy="709210"/>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1" name="Freeform: Shape 40">
            <a:extLst>
              <a:ext uri="{FF2B5EF4-FFF2-40B4-BE49-F238E27FC236}">
                <a16:creationId xmlns:a16="http://schemas.microsoft.com/office/drawing/2014/main" id="{5566D6E1-03A1-4D73-A4E0-35D74D568A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753813" y="-1"/>
            <a:ext cx="2084881" cy="1151443"/>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9F835A99-04AC-494A-A572-AFE8413CC9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3524197"/>
            <a:ext cx="191689" cy="663595"/>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4"/>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 name="TextBox 6">
            <a:extLst>
              <a:ext uri="{FF2B5EF4-FFF2-40B4-BE49-F238E27FC236}">
                <a16:creationId xmlns:a16="http://schemas.microsoft.com/office/drawing/2014/main" id="{C8F18384-9A7C-49A1-C89A-6214AEA70466}"/>
              </a:ext>
            </a:extLst>
          </p:cNvPr>
          <p:cNvSpPr txBox="1"/>
          <p:nvPr/>
        </p:nvSpPr>
        <p:spPr>
          <a:xfrm>
            <a:off x="7315200" y="985056"/>
            <a:ext cx="6309358" cy="5867220"/>
          </a:xfrm>
          <a:prstGeom prst="rect">
            <a:avLst/>
          </a:prstGeom>
        </p:spPr>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r>
              <a:rPr lang="en-US" sz="2000" b="1" dirty="0" err="1">
                <a:latin typeface="Raleway" pitchFamily="2" charset="77"/>
              </a:rPr>
              <a:t>Ý</a:t>
            </a:r>
            <a:r>
              <a:rPr lang="en-US" sz="2000" b="1" dirty="0">
                <a:latin typeface="Raleway" pitchFamily="2" charset="77"/>
              </a:rPr>
              <a:t> </a:t>
            </a:r>
            <a:r>
              <a:rPr lang="en-US" sz="2000" b="1" dirty="0" err="1">
                <a:latin typeface="Raleway" pitchFamily="2" charset="77"/>
              </a:rPr>
              <a:t>tưởng</a:t>
            </a:r>
            <a:r>
              <a:rPr lang="en-US" sz="2000" dirty="0">
                <a:latin typeface="Raleway" pitchFamily="2" charset="77"/>
              </a:rPr>
              <a:t>: Học </a:t>
            </a:r>
            <a:r>
              <a:rPr lang="en-US" sz="2000" dirty="0" err="1">
                <a:latin typeface="Raleway" pitchFamily="2" charset="77"/>
              </a:rPr>
              <a:t>cách</a:t>
            </a:r>
            <a:r>
              <a:rPr lang="en-US" sz="2000" dirty="0">
                <a:latin typeface="Raleway" pitchFamily="2" charset="77"/>
              </a:rPr>
              <a:t> so </a:t>
            </a:r>
            <a:r>
              <a:rPr lang="en-US" sz="2000" dirty="0" err="1">
                <a:latin typeface="Raleway" pitchFamily="2" charset="77"/>
              </a:rPr>
              <a:t>sánh</a:t>
            </a:r>
            <a:r>
              <a:rPr lang="en-US" sz="2000" dirty="0">
                <a:latin typeface="Raleway" pitchFamily="2" charset="77"/>
              </a:rPr>
              <a:t> 2 </a:t>
            </a:r>
            <a:r>
              <a:rPr lang="en-US" sz="2000" dirty="0" err="1">
                <a:latin typeface="Raleway" pitchFamily="2" charset="77"/>
              </a:rPr>
              <a:t>tài</a:t>
            </a:r>
            <a:r>
              <a:rPr lang="en-US" sz="2000" dirty="0">
                <a:latin typeface="Raleway" pitchFamily="2" charset="77"/>
              </a:rPr>
              <a:t> </a:t>
            </a:r>
            <a:r>
              <a:rPr lang="en-US" sz="2000" dirty="0" err="1">
                <a:latin typeface="Raleway" pitchFamily="2" charset="77"/>
              </a:rPr>
              <a:t>liệu</a:t>
            </a:r>
            <a:r>
              <a:rPr lang="en-US" sz="2000" dirty="0">
                <a:latin typeface="Raleway" pitchFamily="2" charset="77"/>
              </a:rPr>
              <a:t> </a:t>
            </a:r>
            <a:r>
              <a:rPr lang="en-US" sz="2000" dirty="0" err="1">
                <a:latin typeface="Raleway" pitchFamily="2" charset="77"/>
              </a:rPr>
              <a:t>cùng</a:t>
            </a:r>
            <a:r>
              <a:rPr lang="en-US" sz="2000" dirty="0">
                <a:latin typeface="Raleway" pitchFamily="2" charset="77"/>
              </a:rPr>
              <a:t> </a:t>
            </a:r>
            <a:r>
              <a:rPr lang="en-US" sz="2000" dirty="0" err="1">
                <a:latin typeface="Raleway" pitchFamily="2" charset="77"/>
              </a:rPr>
              <a:t>một</a:t>
            </a:r>
            <a:r>
              <a:rPr lang="en-US" sz="2000" dirty="0">
                <a:latin typeface="Raleway" pitchFamily="2" charset="77"/>
              </a:rPr>
              <a:t> </a:t>
            </a:r>
            <a:r>
              <a:rPr lang="en-US" sz="2000" dirty="0" err="1">
                <a:latin typeface="Raleway" pitchFamily="2" charset="77"/>
              </a:rPr>
              <a:t>truy</a:t>
            </a:r>
            <a:r>
              <a:rPr lang="en-US" sz="2000" dirty="0">
                <a:latin typeface="Raleway" pitchFamily="2" charset="77"/>
              </a:rPr>
              <a:t> </a:t>
            </a:r>
            <a:r>
              <a:rPr lang="en-US" sz="2000" dirty="0" err="1">
                <a:latin typeface="Raleway" pitchFamily="2" charset="77"/>
              </a:rPr>
              <a:t>vấn</a:t>
            </a:r>
            <a:r>
              <a:rPr lang="en-US" sz="2000" dirty="0">
                <a:latin typeface="Raleway" pitchFamily="2" charset="77"/>
              </a:rPr>
              <a:t> → </a:t>
            </a:r>
            <a:r>
              <a:rPr lang="en-US" sz="2000" dirty="0" err="1">
                <a:latin typeface="Raleway" pitchFamily="2" charset="77"/>
              </a:rPr>
              <a:t>tài</a:t>
            </a:r>
            <a:r>
              <a:rPr lang="en-US" sz="2000" dirty="0">
                <a:latin typeface="Raleway" pitchFamily="2" charset="77"/>
              </a:rPr>
              <a:t> </a:t>
            </a:r>
            <a:r>
              <a:rPr lang="en-US" sz="2000" dirty="0" err="1">
                <a:latin typeface="Raleway" pitchFamily="2" charset="77"/>
              </a:rPr>
              <a:t>liệu</a:t>
            </a:r>
            <a:r>
              <a:rPr lang="en-US" sz="2000" dirty="0">
                <a:latin typeface="Raleway" pitchFamily="2" charset="77"/>
              </a:rPr>
              <a:t> </a:t>
            </a:r>
            <a:r>
              <a:rPr lang="en-US" sz="2000" dirty="0" err="1">
                <a:latin typeface="Raleway" pitchFamily="2" charset="77"/>
              </a:rPr>
              <a:t>nào</a:t>
            </a:r>
            <a:r>
              <a:rPr lang="en-US" sz="2000" dirty="0">
                <a:latin typeface="Raleway" pitchFamily="2" charset="77"/>
              </a:rPr>
              <a:t> </a:t>
            </a:r>
            <a:r>
              <a:rPr lang="en-US" sz="2000" dirty="0" err="1">
                <a:latin typeface="Raleway" pitchFamily="2" charset="77"/>
              </a:rPr>
              <a:t>tốt</a:t>
            </a:r>
            <a:r>
              <a:rPr lang="en-US" sz="2000" dirty="0">
                <a:latin typeface="Raleway" pitchFamily="2" charset="77"/>
              </a:rPr>
              <a:t> </a:t>
            </a:r>
            <a:r>
              <a:rPr lang="en-US" sz="2000" dirty="0" err="1">
                <a:latin typeface="Raleway" pitchFamily="2" charset="77"/>
              </a:rPr>
              <a:t>hơn</a:t>
            </a:r>
            <a:r>
              <a:rPr lang="en-US" sz="2000" dirty="0">
                <a:latin typeface="Raleway" pitchFamily="2" charset="77"/>
              </a:rPr>
              <a:t>.</a:t>
            </a:r>
          </a:p>
          <a:p>
            <a:pPr indent="-228600">
              <a:lnSpc>
                <a:spcPct val="90000"/>
              </a:lnSpc>
              <a:spcAft>
                <a:spcPts val="600"/>
              </a:spcAft>
              <a:buFont typeface="Arial" panose="020B0604020202020204" pitchFamily="34" charset="0"/>
              <a:buChar char="•"/>
            </a:pPr>
            <a:r>
              <a:rPr lang="en-US" sz="2000" b="1" dirty="0" err="1">
                <a:latin typeface="Raleway" pitchFamily="2" charset="77"/>
              </a:rPr>
              <a:t>Mục</a:t>
            </a:r>
            <a:r>
              <a:rPr lang="en-US" sz="2000" b="1" dirty="0">
                <a:latin typeface="Raleway" pitchFamily="2" charset="77"/>
              </a:rPr>
              <a:t> </a:t>
            </a:r>
            <a:r>
              <a:rPr lang="en-US" sz="2000" b="1" dirty="0" err="1">
                <a:latin typeface="Raleway" pitchFamily="2" charset="77"/>
              </a:rPr>
              <a:t>tiêu</a:t>
            </a:r>
            <a:r>
              <a:rPr lang="en-US" sz="2000" b="1" dirty="0">
                <a:latin typeface="Raleway" pitchFamily="2" charset="77"/>
              </a:rPr>
              <a:t> </a:t>
            </a:r>
            <a:r>
              <a:rPr lang="en-US" sz="2000" b="1" dirty="0" err="1">
                <a:latin typeface="Raleway" pitchFamily="2" charset="77"/>
              </a:rPr>
              <a:t>học</a:t>
            </a:r>
            <a:r>
              <a:rPr lang="en-US" sz="2000" dirty="0">
                <a:latin typeface="Raleway" pitchFamily="2" charset="77"/>
              </a:rPr>
              <a:t>: </a:t>
            </a:r>
            <a:r>
              <a:rPr lang="en-US" sz="2000" dirty="0" err="1">
                <a:latin typeface="Raleway" pitchFamily="2" charset="77"/>
              </a:rPr>
              <a:t>Giảm</a:t>
            </a:r>
            <a:r>
              <a:rPr lang="en-US" sz="2000" dirty="0">
                <a:latin typeface="Raleway" pitchFamily="2" charset="77"/>
              </a:rPr>
              <a:t> </a:t>
            </a:r>
            <a:r>
              <a:rPr lang="en-US" sz="2000" dirty="0" err="1">
                <a:latin typeface="Raleway" pitchFamily="2" charset="77"/>
              </a:rPr>
              <a:t>số</a:t>
            </a:r>
            <a:r>
              <a:rPr lang="en-US" sz="2000" dirty="0">
                <a:latin typeface="Raleway" pitchFamily="2" charset="77"/>
              </a:rPr>
              <a:t> </a:t>
            </a:r>
            <a:r>
              <a:rPr lang="en-US" sz="2000" dirty="0" err="1">
                <a:latin typeface="Raleway" pitchFamily="2" charset="77"/>
              </a:rPr>
              <a:t>lượng</a:t>
            </a:r>
            <a:r>
              <a:rPr lang="en-US" sz="2000" dirty="0">
                <a:latin typeface="Raleway" pitchFamily="2" charset="77"/>
              </a:rPr>
              <a:t> </a:t>
            </a:r>
            <a:r>
              <a:rPr lang="en-US" sz="2000" dirty="0" err="1">
                <a:latin typeface="Raleway" pitchFamily="2" charset="77"/>
              </a:rPr>
              <a:t>cặp</a:t>
            </a:r>
            <a:r>
              <a:rPr lang="en-US" sz="2000" dirty="0">
                <a:latin typeface="Raleway" pitchFamily="2" charset="77"/>
              </a:rPr>
              <a:t> </a:t>
            </a:r>
            <a:r>
              <a:rPr lang="en-US" sz="2000" dirty="0" err="1">
                <a:latin typeface="Raleway" pitchFamily="2" charset="77"/>
              </a:rPr>
              <a:t>bị</a:t>
            </a:r>
            <a:r>
              <a:rPr lang="en-US" sz="2000" dirty="0">
                <a:latin typeface="Raleway" pitchFamily="2" charset="77"/>
              </a:rPr>
              <a:t> </a:t>
            </a:r>
            <a:r>
              <a:rPr lang="en-US" sz="2000" dirty="0" err="1">
                <a:latin typeface="Raleway" pitchFamily="2" charset="77"/>
              </a:rPr>
              <a:t>xếp</a:t>
            </a:r>
            <a:r>
              <a:rPr lang="en-US" sz="2000" dirty="0">
                <a:latin typeface="Raleway" pitchFamily="2" charset="77"/>
              </a:rPr>
              <a:t> </a:t>
            </a:r>
            <a:r>
              <a:rPr lang="en-US" sz="2000" dirty="0" err="1">
                <a:latin typeface="Raleway" pitchFamily="2" charset="77"/>
              </a:rPr>
              <a:t>sai</a:t>
            </a:r>
            <a:r>
              <a:rPr lang="en-US" sz="2000" dirty="0">
                <a:latin typeface="Raleway" pitchFamily="2" charset="77"/>
              </a:rPr>
              <a:t> </a:t>
            </a:r>
            <a:r>
              <a:rPr lang="en-US" sz="2000" dirty="0" err="1">
                <a:latin typeface="Raleway" pitchFamily="2" charset="77"/>
              </a:rPr>
              <a:t>thứ</a:t>
            </a:r>
            <a:r>
              <a:rPr lang="en-US" sz="2000" dirty="0">
                <a:latin typeface="Raleway" pitchFamily="2" charset="77"/>
              </a:rPr>
              <a:t> </a:t>
            </a:r>
            <a:r>
              <a:rPr lang="en-US" sz="2000" dirty="0" err="1">
                <a:latin typeface="Raleway" pitchFamily="2" charset="77"/>
              </a:rPr>
              <a:t>tự</a:t>
            </a:r>
            <a:r>
              <a:rPr lang="en-US" sz="2000" dirty="0">
                <a:latin typeface="Raleway" pitchFamily="2" charset="77"/>
              </a:rPr>
              <a:t>.</a:t>
            </a:r>
          </a:p>
          <a:p>
            <a:pPr indent="-228600">
              <a:lnSpc>
                <a:spcPct val="90000"/>
              </a:lnSpc>
              <a:spcAft>
                <a:spcPts val="600"/>
              </a:spcAft>
              <a:buFont typeface="Arial" panose="020B0604020202020204" pitchFamily="34" charset="0"/>
              <a:buChar char="•"/>
            </a:pPr>
            <a:r>
              <a:rPr lang="en-US" sz="2000" b="1" dirty="0">
                <a:latin typeface="Raleway" pitchFamily="2" charset="77"/>
              </a:rPr>
              <a:t>Loss function</a:t>
            </a:r>
            <a:r>
              <a:rPr lang="en-US" sz="2000" dirty="0">
                <a:latin typeface="Raleway" pitchFamily="2" charset="77"/>
              </a:rPr>
              <a:t>: Binary Cross-Entropy </a:t>
            </a:r>
            <a:r>
              <a:rPr lang="en-US" sz="2000" dirty="0" err="1">
                <a:latin typeface="Raleway" pitchFamily="2" charset="77"/>
              </a:rPr>
              <a:t>dựa</a:t>
            </a:r>
            <a:r>
              <a:rPr lang="en-US" sz="2000" dirty="0">
                <a:latin typeface="Raleway" pitchFamily="2" charset="77"/>
              </a:rPr>
              <a:t> </a:t>
            </a:r>
            <a:r>
              <a:rPr lang="en-US" sz="2000" dirty="0" err="1">
                <a:latin typeface="Raleway" pitchFamily="2" charset="77"/>
              </a:rPr>
              <a:t>trên</a:t>
            </a:r>
            <a:r>
              <a:rPr lang="en-US" sz="2000" dirty="0">
                <a:latin typeface="Raleway" pitchFamily="2" charset="77"/>
              </a:rPr>
              <a:t> </a:t>
            </a:r>
            <a:r>
              <a:rPr lang="en-US" sz="2000" dirty="0" err="1">
                <a:latin typeface="Raleway" pitchFamily="2" charset="77"/>
              </a:rPr>
              <a:t>xác</a:t>
            </a:r>
            <a:r>
              <a:rPr lang="en-US" sz="2000" dirty="0">
                <a:latin typeface="Raleway" pitchFamily="2" charset="77"/>
              </a:rPr>
              <a:t> </a:t>
            </a:r>
            <a:r>
              <a:rPr lang="en-US" sz="2000" dirty="0" err="1">
                <a:latin typeface="Raleway" pitchFamily="2" charset="77"/>
              </a:rPr>
              <a:t>suất</a:t>
            </a:r>
            <a:r>
              <a:rPr lang="en-US" sz="2000" dirty="0">
                <a:latin typeface="Raleway" pitchFamily="2" charset="77"/>
              </a:rPr>
              <a:t> P(</a:t>
            </a:r>
            <a:r>
              <a:rPr lang="en-US" sz="2000" dirty="0" err="1">
                <a:latin typeface="Raleway" pitchFamily="2" charset="77"/>
              </a:rPr>
              <a:t>docA</a:t>
            </a:r>
            <a:r>
              <a:rPr lang="en-US" sz="2000" dirty="0">
                <a:latin typeface="Raleway" pitchFamily="2" charset="77"/>
              </a:rPr>
              <a:t> &gt; </a:t>
            </a:r>
            <a:r>
              <a:rPr lang="en-US" sz="2000" dirty="0" err="1">
                <a:latin typeface="Raleway" pitchFamily="2" charset="77"/>
              </a:rPr>
              <a:t>docB</a:t>
            </a:r>
            <a:r>
              <a:rPr lang="en-US" sz="2000" dirty="0">
                <a:latin typeface="Raleway" pitchFamily="2" charset="77"/>
              </a:rPr>
              <a:t>).</a:t>
            </a:r>
          </a:p>
          <a:p>
            <a:pPr indent="-228600">
              <a:lnSpc>
                <a:spcPct val="90000"/>
              </a:lnSpc>
              <a:spcAft>
                <a:spcPts val="600"/>
              </a:spcAft>
              <a:buFont typeface="Arial" panose="020B0604020202020204" pitchFamily="34" charset="0"/>
              <a:buChar char="•"/>
            </a:pPr>
            <a:r>
              <a:rPr lang="en-US" sz="2000" b="1" dirty="0" err="1">
                <a:latin typeface="Raleway" pitchFamily="2" charset="77"/>
              </a:rPr>
              <a:t>Ví</a:t>
            </a:r>
            <a:r>
              <a:rPr lang="en-US" sz="2000" b="1" dirty="0">
                <a:latin typeface="Raleway" pitchFamily="2" charset="77"/>
              </a:rPr>
              <a:t> </a:t>
            </a:r>
            <a:r>
              <a:rPr lang="en-US" sz="2000" b="1" dirty="0" err="1">
                <a:latin typeface="Raleway" pitchFamily="2" charset="77"/>
              </a:rPr>
              <a:t>dụ</a:t>
            </a:r>
            <a:r>
              <a:rPr lang="en-US" sz="2000" dirty="0">
                <a:latin typeface="Raleway" pitchFamily="2" charset="77"/>
              </a:rPr>
              <a:t>:</a:t>
            </a:r>
          </a:p>
          <a:p>
            <a:pPr indent="-228600">
              <a:lnSpc>
                <a:spcPct val="90000"/>
              </a:lnSpc>
              <a:spcAft>
                <a:spcPts val="600"/>
              </a:spcAft>
              <a:buFont typeface="Arial" panose="020B0604020202020204" pitchFamily="34" charset="0"/>
              <a:buChar char="•"/>
            </a:pPr>
            <a:r>
              <a:rPr lang="en-US" sz="2000" dirty="0">
                <a:latin typeface="Raleway" pitchFamily="2" charset="77"/>
              </a:rPr>
              <a:t>Query: "apple"</a:t>
            </a:r>
          </a:p>
          <a:p>
            <a:pPr marL="742950" lvl="1" indent="-228600">
              <a:lnSpc>
                <a:spcPct val="90000"/>
              </a:lnSpc>
              <a:spcAft>
                <a:spcPts val="600"/>
              </a:spcAft>
              <a:buFont typeface="Arial" panose="020B0604020202020204" pitchFamily="34" charset="0"/>
              <a:buChar char="•"/>
            </a:pPr>
            <a:r>
              <a:rPr lang="en-US" sz="2000" dirty="0">
                <a:latin typeface="Raleway" pitchFamily="2" charset="77"/>
              </a:rPr>
              <a:t>(doc1, doc2) → doc1 </a:t>
            </a:r>
            <a:r>
              <a:rPr lang="en-US" sz="2000" dirty="0" err="1">
                <a:latin typeface="Raleway" pitchFamily="2" charset="77"/>
              </a:rPr>
              <a:t>tốt</a:t>
            </a:r>
            <a:r>
              <a:rPr lang="en-US" sz="2000" dirty="0">
                <a:latin typeface="Raleway" pitchFamily="2" charset="77"/>
              </a:rPr>
              <a:t> </a:t>
            </a:r>
            <a:r>
              <a:rPr lang="en-US" sz="2000" dirty="0" err="1">
                <a:latin typeface="Raleway" pitchFamily="2" charset="77"/>
              </a:rPr>
              <a:t>hơn</a:t>
            </a:r>
            <a:r>
              <a:rPr lang="en-US" sz="2000" dirty="0">
                <a:latin typeface="Raleway" pitchFamily="2" charset="77"/>
              </a:rPr>
              <a:t> doc2</a:t>
            </a:r>
          </a:p>
          <a:p>
            <a:pPr marL="742950" lvl="1" indent="-228600">
              <a:lnSpc>
                <a:spcPct val="90000"/>
              </a:lnSpc>
              <a:spcAft>
                <a:spcPts val="600"/>
              </a:spcAft>
              <a:buFont typeface="Arial" panose="020B0604020202020204" pitchFamily="34" charset="0"/>
              <a:buChar char="•"/>
            </a:pPr>
            <a:r>
              <a:rPr lang="en-US" sz="2000" dirty="0">
                <a:latin typeface="Raleway" pitchFamily="2" charset="77"/>
              </a:rPr>
              <a:t>(doc2, doc3) → doc2 </a:t>
            </a:r>
            <a:r>
              <a:rPr lang="en-US" sz="2000" dirty="0" err="1">
                <a:latin typeface="Raleway" pitchFamily="2" charset="77"/>
              </a:rPr>
              <a:t>tốt</a:t>
            </a:r>
            <a:r>
              <a:rPr lang="en-US" sz="2000" dirty="0">
                <a:latin typeface="Raleway" pitchFamily="2" charset="77"/>
              </a:rPr>
              <a:t> </a:t>
            </a:r>
            <a:r>
              <a:rPr lang="en-US" sz="2000" dirty="0" err="1">
                <a:latin typeface="Raleway" pitchFamily="2" charset="77"/>
              </a:rPr>
              <a:t>hơn</a:t>
            </a:r>
            <a:r>
              <a:rPr lang="en-US" sz="2000" dirty="0">
                <a:latin typeface="Raleway" pitchFamily="2" charset="77"/>
              </a:rPr>
              <a:t> doc3</a:t>
            </a:r>
          </a:p>
          <a:p>
            <a:pPr marL="742950" lvl="1" indent="-228600">
              <a:lnSpc>
                <a:spcPct val="90000"/>
              </a:lnSpc>
              <a:spcAft>
                <a:spcPts val="600"/>
              </a:spcAft>
              <a:buFont typeface="Arial" panose="020B0604020202020204" pitchFamily="34" charset="0"/>
              <a:buChar char="•"/>
            </a:pPr>
            <a:r>
              <a:rPr lang="en-US" sz="2000" dirty="0">
                <a:latin typeface="Raleway" pitchFamily="2" charset="77"/>
              </a:rPr>
              <a:t>(doc1, doc3) → doc1 </a:t>
            </a:r>
            <a:r>
              <a:rPr lang="en-US" sz="2000" dirty="0" err="1">
                <a:latin typeface="Raleway" pitchFamily="2" charset="77"/>
              </a:rPr>
              <a:t>tốt</a:t>
            </a:r>
            <a:r>
              <a:rPr lang="en-US" sz="2000" dirty="0">
                <a:latin typeface="Raleway" pitchFamily="2" charset="77"/>
              </a:rPr>
              <a:t> </a:t>
            </a:r>
            <a:r>
              <a:rPr lang="en-US" sz="2000" dirty="0" err="1">
                <a:latin typeface="Raleway" pitchFamily="2" charset="77"/>
              </a:rPr>
              <a:t>hơn</a:t>
            </a:r>
            <a:r>
              <a:rPr lang="en-US" sz="2000" dirty="0">
                <a:latin typeface="Raleway" pitchFamily="2" charset="77"/>
              </a:rPr>
              <a:t> doc3</a:t>
            </a:r>
          </a:p>
          <a:p>
            <a:pPr indent="-228600">
              <a:lnSpc>
                <a:spcPct val="90000"/>
              </a:lnSpc>
              <a:spcAft>
                <a:spcPts val="600"/>
              </a:spcAft>
              <a:buFont typeface="Arial" panose="020B0604020202020204" pitchFamily="34" charset="0"/>
              <a:buChar char="•"/>
            </a:pPr>
            <a:r>
              <a:rPr lang="en-US" sz="2000" b="1" dirty="0" err="1">
                <a:latin typeface="Raleway" pitchFamily="2" charset="77"/>
              </a:rPr>
              <a:t>Ưu</a:t>
            </a:r>
            <a:r>
              <a:rPr lang="en-US" sz="2000" b="1" dirty="0">
                <a:latin typeface="Raleway" pitchFamily="2" charset="77"/>
              </a:rPr>
              <a:t> </a:t>
            </a:r>
            <a:r>
              <a:rPr lang="en-US" sz="2000" b="1" dirty="0" err="1">
                <a:latin typeface="Raleway" pitchFamily="2" charset="77"/>
              </a:rPr>
              <a:t>điểm</a:t>
            </a:r>
            <a:r>
              <a:rPr lang="en-US" sz="2000" dirty="0">
                <a:latin typeface="Raleway" pitchFamily="2" charset="77"/>
              </a:rPr>
              <a:t>: </a:t>
            </a:r>
            <a:r>
              <a:rPr lang="en-US" sz="2000" dirty="0" err="1">
                <a:latin typeface="Raleway" pitchFamily="2" charset="77"/>
              </a:rPr>
              <a:t>Xét</a:t>
            </a:r>
            <a:r>
              <a:rPr lang="en-US" sz="2000" dirty="0">
                <a:latin typeface="Raleway" pitchFamily="2" charset="77"/>
              </a:rPr>
              <a:t> </a:t>
            </a:r>
            <a:r>
              <a:rPr lang="en-US" sz="2000" dirty="0" err="1">
                <a:latin typeface="Raleway" pitchFamily="2" charset="77"/>
              </a:rPr>
              <a:t>mối</a:t>
            </a:r>
            <a:r>
              <a:rPr lang="en-US" sz="2000" dirty="0">
                <a:latin typeface="Raleway" pitchFamily="2" charset="77"/>
              </a:rPr>
              <a:t> </a:t>
            </a:r>
            <a:r>
              <a:rPr lang="en-US" sz="2000" dirty="0" err="1">
                <a:latin typeface="Raleway" pitchFamily="2" charset="77"/>
              </a:rPr>
              <a:t>quan</a:t>
            </a:r>
            <a:r>
              <a:rPr lang="en-US" sz="2000" dirty="0">
                <a:latin typeface="Raleway" pitchFamily="2" charset="77"/>
              </a:rPr>
              <a:t> </a:t>
            </a:r>
            <a:r>
              <a:rPr lang="en-US" sz="2000" dirty="0" err="1">
                <a:latin typeface="Raleway" pitchFamily="2" charset="77"/>
              </a:rPr>
              <a:t>hệ</a:t>
            </a:r>
            <a:r>
              <a:rPr lang="en-US" sz="2000" dirty="0">
                <a:latin typeface="Raleway" pitchFamily="2" charset="77"/>
              </a:rPr>
              <a:t> </a:t>
            </a:r>
            <a:r>
              <a:rPr lang="en-US" sz="2000" dirty="0" err="1">
                <a:latin typeface="Raleway" pitchFamily="2" charset="77"/>
              </a:rPr>
              <a:t>giữa</a:t>
            </a:r>
            <a:r>
              <a:rPr lang="en-US" sz="2000" dirty="0">
                <a:latin typeface="Raleway" pitchFamily="2" charset="77"/>
              </a:rPr>
              <a:t> </a:t>
            </a:r>
            <a:r>
              <a:rPr lang="en-US" sz="2000" dirty="0" err="1">
                <a:latin typeface="Raleway" pitchFamily="2" charset="77"/>
              </a:rPr>
              <a:t>tài</a:t>
            </a:r>
            <a:r>
              <a:rPr lang="en-US" sz="2000" dirty="0">
                <a:latin typeface="Raleway" pitchFamily="2" charset="77"/>
              </a:rPr>
              <a:t> </a:t>
            </a:r>
            <a:r>
              <a:rPr lang="en-US" sz="2000" dirty="0" err="1">
                <a:latin typeface="Raleway" pitchFamily="2" charset="77"/>
              </a:rPr>
              <a:t>liệu</a:t>
            </a:r>
            <a:r>
              <a:rPr lang="en-US" sz="2000" dirty="0">
                <a:latin typeface="Raleway" pitchFamily="2" charset="77"/>
              </a:rPr>
              <a:t>, </a:t>
            </a:r>
            <a:r>
              <a:rPr lang="en-US" sz="2000" dirty="0" err="1">
                <a:latin typeface="Raleway" pitchFamily="2" charset="77"/>
              </a:rPr>
              <a:t>thường</a:t>
            </a:r>
            <a:r>
              <a:rPr lang="en-US" sz="2000" dirty="0">
                <a:latin typeface="Raleway" pitchFamily="2" charset="77"/>
              </a:rPr>
              <a:t> </a:t>
            </a:r>
            <a:r>
              <a:rPr lang="en-US" sz="2000" dirty="0" err="1">
                <a:latin typeface="Raleway" pitchFamily="2" charset="77"/>
              </a:rPr>
              <a:t>chính</a:t>
            </a:r>
            <a:r>
              <a:rPr lang="en-US" sz="2000" dirty="0">
                <a:latin typeface="Raleway" pitchFamily="2" charset="77"/>
              </a:rPr>
              <a:t> </a:t>
            </a:r>
            <a:r>
              <a:rPr lang="en-US" sz="2000" dirty="0" err="1">
                <a:latin typeface="Raleway" pitchFamily="2" charset="77"/>
              </a:rPr>
              <a:t>xác</a:t>
            </a:r>
            <a:r>
              <a:rPr lang="en-US" sz="2000" dirty="0">
                <a:latin typeface="Raleway" pitchFamily="2" charset="77"/>
              </a:rPr>
              <a:t> </a:t>
            </a:r>
            <a:r>
              <a:rPr lang="en-US" sz="2000" dirty="0" err="1">
                <a:latin typeface="Raleway" pitchFamily="2" charset="77"/>
              </a:rPr>
              <a:t>hơn</a:t>
            </a:r>
            <a:r>
              <a:rPr lang="en-US" sz="2000" dirty="0">
                <a:latin typeface="Raleway" pitchFamily="2" charset="77"/>
              </a:rPr>
              <a:t> Pointwise.</a:t>
            </a:r>
          </a:p>
          <a:p>
            <a:pPr indent="-228600">
              <a:lnSpc>
                <a:spcPct val="90000"/>
              </a:lnSpc>
              <a:spcAft>
                <a:spcPts val="600"/>
              </a:spcAft>
              <a:buFont typeface="Arial" panose="020B0604020202020204" pitchFamily="34" charset="0"/>
              <a:buChar char="•"/>
            </a:pPr>
            <a:r>
              <a:rPr lang="en-US" sz="2000" b="1" dirty="0" err="1">
                <a:latin typeface="Raleway" pitchFamily="2" charset="77"/>
              </a:rPr>
              <a:t>Nhược</a:t>
            </a:r>
            <a:r>
              <a:rPr lang="en-US" sz="2000" b="1" dirty="0">
                <a:latin typeface="Raleway" pitchFamily="2" charset="77"/>
              </a:rPr>
              <a:t> </a:t>
            </a:r>
            <a:r>
              <a:rPr lang="en-US" sz="2000" b="1" dirty="0" err="1">
                <a:latin typeface="Raleway" pitchFamily="2" charset="77"/>
              </a:rPr>
              <a:t>điểm</a:t>
            </a:r>
            <a:r>
              <a:rPr lang="en-US" sz="2000" dirty="0">
                <a:latin typeface="Raleway" pitchFamily="2" charset="77"/>
              </a:rPr>
              <a:t>: </a:t>
            </a:r>
            <a:r>
              <a:rPr lang="en-US" sz="2000" dirty="0" err="1">
                <a:latin typeface="Raleway" pitchFamily="2" charset="77"/>
              </a:rPr>
              <a:t>Số</a:t>
            </a:r>
            <a:r>
              <a:rPr lang="en-US" sz="2000" dirty="0">
                <a:latin typeface="Raleway" pitchFamily="2" charset="77"/>
              </a:rPr>
              <a:t> </a:t>
            </a:r>
            <a:r>
              <a:rPr lang="en-US" sz="2000" dirty="0" err="1">
                <a:latin typeface="Raleway" pitchFamily="2" charset="77"/>
              </a:rPr>
              <a:t>lượng</a:t>
            </a:r>
            <a:r>
              <a:rPr lang="en-US" sz="2000" dirty="0">
                <a:latin typeface="Raleway" pitchFamily="2" charset="77"/>
              </a:rPr>
              <a:t> </a:t>
            </a:r>
            <a:r>
              <a:rPr lang="en-US" sz="2000" dirty="0" err="1">
                <a:latin typeface="Raleway" pitchFamily="2" charset="77"/>
              </a:rPr>
              <a:t>cặp</a:t>
            </a:r>
            <a:r>
              <a:rPr lang="en-US" sz="2000" dirty="0">
                <a:latin typeface="Raleway" pitchFamily="2" charset="77"/>
              </a:rPr>
              <a:t> </a:t>
            </a:r>
            <a:r>
              <a:rPr lang="en-US" sz="2000" dirty="0" err="1">
                <a:latin typeface="Raleway" pitchFamily="2" charset="77"/>
              </a:rPr>
              <a:t>tăng</a:t>
            </a:r>
            <a:r>
              <a:rPr lang="en-US" sz="2000" dirty="0">
                <a:latin typeface="Raleway" pitchFamily="2" charset="77"/>
              </a:rPr>
              <a:t> </a:t>
            </a:r>
            <a:r>
              <a:rPr lang="en-US" sz="2000" dirty="0" err="1">
                <a:latin typeface="Raleway" pitchFamily="2" charset="77"/>
              </a:rPr>
              <a:t>nhanh</a:t>
            </a:r>
            <a:r>
              <a:rPr lang="en-US" sz="2000" dirty="0">
                <a:latin typeface="Raleway" pitchFamily="2" charset="77"/>
              </a:rPr>
              <a:t> → </a:t>
            </a:r>
            <a:r>
              <a:rPr lang="en-US" sz="2000" dirty="0" err="1">
                <a:latin typeface="Raleway" pitchFamily="2" charset="77"/>
              </a:rPr>
              <a:t>tốn</a:t>
            </a:r>
            <a:r>
              <a:rPr lang="en-US" sz="2000" dirty="0">
                <a:latin typeface="Raleway" pitchFamily="2" charset="77"/>
              </a:rPr>
              <a:t> </a:t>
            </a:r>
            <a:r>
              <a:rPr lang="en-US" sz="2000" dirty="0" err="1">
                <a:latin typeface="Raleway" pitchFamily="2" charset="77"/>
              </a:rPr>
              <a:t>tài</a:t>
            </a:r>
            <a:r>
              <a:rPr lang="en-US" sz="2000" dirty="0">
                <a:latin typeface="Raleway" pitchFamily="2" charset="77"/>
              </a:rPr>
              <a:t> </a:t>
            </a:r>
            <a:r>
              <a:rPr lang="en-US" sz="2000" dirty="0" err="1">
                <a:latin typeface="Raleway" pitchFamily="2" charset="77"/>
              </a:rPr>
              <a:t>nguyên</a:t>
            </a:r>
            <a:r>
              <a:rPr lang="en-US" sz="2000" dirty="0">
                <a:latin typeface="Raleway" pitchFamily="2" charset="77"/>
              </a:rPr>
              <a:t>, </a:t>
            </a:r>
            <a:r>
              <a:rPr lang="en-US" sz="2000" dirty="0" err="1">
                <a:latin typeface="Raleway" pitchFamily="2" charset="77"/>
              </a:rPr>
              <a:t>chưa</a:t>
            </a:r>
            <a:r>
              <a:rPr lang="en-US" sz="2000" dirty="0">
                <a:latin typeface="Raleway" pitchFamily="2" charset="77"/>
              </a:rPr>
              <a:t> </a:t>
            </a:r>
            <a:r>
              <a:rPr lang="en-US" sz="2000" dirty="0" err="1">
                <a:latin typeface="Raleway" pitchFamily="2" charset="77"/>
              </a:rPr>
              <a:t>tối</a:t>
            </a:r>
            <a:r>
              <a:rPr lang="en-US" sz="2000" dirty="0">
                <a:latin typeface="Raleway" pitchFamily="2" charset="77"/>
              </a:rPr>
              <a:t> </a:t>
            </a:r>
            <a:r>
              <a:rPr lang="en-US" sz="2000" dirty="0" err="1">
                <a:latin typeface="Raleway" pitchFamily="2" charset="77"/>
              </a:rPr>
              <a:t>ưu</a:t>
            </a:r>
            <a:r>
              <a:rPr lang="en-US" sz="2000" dirty="0">
                <a:latin typeface="Raleway" pitchFamily="2" charset="77"/>
              </a:rPr>
              <a:t> </a:t>
            </a:r>
            <a:r>
              <a:rPr lang="en-US" sz="2000" dirty="0" err="1">
                <a:latin typeface="Raleway" pitchFamily="2" charset="77"/>
              </a:rPr>
              <a:t>toàn</a:t>
            </a:r>
            <a:r>
              <a:rPr lang="en-US" sz="2000" dirty="0">
                <a:latin typeface="Raleway" pitchFamily="2" charset="77"/>
              </a:rPr>
              <a:t> </a:t>
            </a:r>
            <a:r>
              <a:rPr lang="en-US" sz="2000" dirty="0" err="1">
                <a:latin typeface="Raleway" pitchFamily="2" charset="77"/>
              </a:rPr>
              <a:t>cục</a:t>
            </a:r>
            <a:r>
              <a:rPr lang="en-US" sz="2000" dirty="0">
                <a:latin typeface="Raleway" pitchFamily="2" charset="77"/>
              </a:rPr>
              <a:t>.</a:t>
            </a:r>
          </a:p>
          <a:p>
            <a:pPr indent="-228600">
              <a:lnSpc>
                <a:spcPct val="90000"/>
              </a:lnSpc>
              <a:spcAft>
                <a:spcPts val="600"/>
              </a:spcAft>
              <a:buFont typeface="Arial" panose="020B0604020202020204" pitchFamily="34" charset="0"/>
              <a:buChar char="•"/>
            </a:pPr>
            <a:r>
              <a:rPr lang="en-US" sz="2000" b="1" dirty="0" err="1">
                <a:latin typeface="Raleway" pitchFamily="2" charset="77"/>
              </a:rPr>
              <a:t>Thuật</a:t>
            </a:r>
            <a:r>
              <a:rPr lang="en-US" sz="2000" b="1" dirty="0">
                <a:latin typeface="Raleway" pitchFamily="2" charset="77"/>
              </a:rPr>
              <a:t> </a:t>
            </a:r>
            <a:r>
              <a:rPr lang="en-US" sz="2000" b="1" dirty="0" err="1">
                <a:latin typeface="Raleway" pitchFamily="2" charset="77"/>
              </a:rPr>
              <a:t>toán</a:t>
            </a:r>
            <a:r>
              <a:rPr lang="en-US" sz="2000" b="1" dirty="0">
                <a:latin typeface="Raleway" pitchFamily="2" charset="77"/>
              </a:rPr>
              <a:t> </a:t>
            </a:r>
            <a:r>
              <a:rPr lang="en-US" sz="2000" b="1" dirty="0" err="1">
                <a:latin typeface="Raleway" pitchFamily="2" charset="77"/>
              </a:rPr>
              <a:t>tiêu</a:t>
            </a:r>
            <a:r>
              <a:rPr lang="en-US" sz="2000" b="1" dirty="0">
                <a:latin typeface="Raleway" pitchFamily="2" charset="77"/>
              </a:rPr>
              <a:t> </a:t>
            </a:r>
            <a:r>
              <a:rPr lang="en-US" sz="2000" b="1" dirty="0" err="1">
                <a:latin typeface="Raleway" pitchFamily="2" charset="77"/>
              </a:rPr>
              <a:t>biểu</a:t>
            </a:r>
            <a:r>
              <a:rPr lang="en-US" sz="2000" dirty="0">
                <a:latin typeface="Raleway" pitchFamily="2" charset="77"/>
              </a:rPr>
              <a:t>: </a:t>
            </a:r>
            <a:r>
              <a:rPr lang="en-US" sz="2000" dirty="0" err="1">
                <a:latin typeface="Raleway" pitchFamily="2" charset="77"/>
              </a:rPr>
              <a:t>RankNet</a:t>
            </a:r>
            <a:r>
              <a:rPr lang="en-US" sz="2000" dirty="0">
                <a:latin typeface="Raleway" pitchFamily="2" charset="77"/>
              </a:rPr>
              <a:t>, </a:t>
            </a:r>
            <a:r>
              <a:rPr lang="en-US" sz="2000" dirty="0" err="1">
                <a:latin typeface="Raleway" pitchFamily="2" charset="77"/>
              </a:rPr>
              <a:t>LambdaRank</a:t>
            </a:r>
            <a:r>
              <a:rPr lang="en-US" sz="2000" dirty="0">
                <a:latin typeface="Raleway" pitchFamily="2" charset="77"/>
              </a:rPr>
              <a:t>.</a:t>
            </a:r>
          </a:p>
        </p:txBody>
      </p:sp>
      <p:sp>
        <p:nvSpPr>
          <p:cNvPr id="45" name="Freeform: Shape 44">
            <a:extLst>
              <a:ext uri="{FF2B5EF4-FFF2-40B4-BE49-F238E27FC236}">
                <a16:creationId xmlns:a16="http://schemas.microsoft.com/office/drawing/2014/main" id="{7B786209-1B0B-4CA9-9BDD-F7327066A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7002778"/>
            <a:ext cx="1857816" cy="1226822"/>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2D2964BB-484D-45AE-AD66-D407D06296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101969" y="6861486"/>
            <a:ext cx="2125931" cy="1368114"/>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6691AC69-A76E-4DAB-B565-468B6B87AC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959566" y="7510506"/>
            <a:ext cx="1879128" cy="719094"/>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Chỗ dành sẵn cho Số hiệu Bản chiếu 4">
            <a:extLst>
              <a:ext uri="{FF2B5EF4-FFF2-40B4-BE49-F238E27FC236}">
                <a16:creationId xmlns:a16="http://schemas.microsoft.com/office/drawing/2014/main" id="{8F121993-9678-DAF2-562D-F3E3DCA115AA}"/>
              </a:ext>
            </a:extLst>
          </p:cNvPr>
          <p:cNvSpPr>
            <a:spLocks noGrp="1"/>
          </p:cNvSpPr>
          <p:nvPr>
            <p:ph type="sldNum" sz="quarter" idx="12"/>
          </p:nvPr>
        </p:nvSpPr>
        <p:spPr/>
        <p:txBody>
          <a:bodyPr/>
          <a:lstStyle/>
          <a:p>
            <a:fld id="{DBC389EC-4312-4444-9A17-1436EF6BEAA9}" type="slidenum">
              <a:rPr lang="en-VN" smtClean="0"/>
              <a:t>13</a:t>
            </a:fld>
            <a:endParaRPr lang="en-VN"/>
          </a:p>
        </p:txBody>
      </p:sp>
    </p:spTree>
    <p:extLst>
      <p:ext uri="{BB962C8B-B14F-4D97-AF65-F5344CB8AC3E}">
        <p14:creationId xmlns:p14="http://schemas.microsoft.com/office/powerpoint/2010/main" val="22862478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327D73B4-9F5C-4A64-A179-51B9500CB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4630400" cy="8229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C1F06963-6374-4B48-844F-071A9BAAAE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9433" y="664982"/>
            <a:ext cx="6890627" cy="6890627"/>
          </a:xfrm>
          <a:prstGeom prst="ellipse">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6690333-4A31-D8F7-9889-AC4F9B0149D1}"/>
              </a:ext>
            </a:extLst>
          </p:cNvPr>
          <p:cNvSpPr>
            <a:spLocks noGrp="1"/>
          </p:cNvSpPr>
          <p:nvPr>
            <p:ph type="title"/>
          </p:nvPr>
        </p:nvSpPr>
        <p:spPr>
          <a:xfrm>
            <a:off x="1494086" y="1547718"/>
            <a:ext cx="4381321" cy="5125155"/>
          </a:xfrm>
        </p:spPr>
        <p:txBody>
          <a:bodyPr anchor="ctr">
            <a:normAutofit fontScale="90000"/>
          </a:bodyPr>
          <a:lstStyle/>
          <a:p>
            <a:r>
              <a:rPr lang="en-US" sz="6700" dirty="0">
                <a:solidFill>
                  <a:srgbClr val="FFFFFF"/>
                </a:solidFill>
                <a:latin typeface="Raleway" pitchFamily="2" charset="77"/>
              </a:rPr>
              <a:t>Pointwise – </a:t>
            </a:r>
            <a:br>
              <a:rPr lang="en-US" sz="6700" dirty="0">
                <a:solidFill>
                  <a:srgbClr val="FFFFFF"/>
                </a:solidFill>
                <a:latin typeface="Raleway" pitchFamily="2" charset="77"/>
              </a:rPr>
            </a:br>
            <a:r>
              <a:rPr lang="en-US" sz="6700" dirty="0">
                <a:solidFill>
                  <a:srgbClr val="FFFFFF"/>
                </a:solidFill>
                <a:latin typeface="Raleway" pitchFamily="2" charset="77"/>
              </a:rPr>
              <a:t>Xem </a:t>
            </a:r>
            <a:r>
              <a:rPr lang="en-US" sz="6700" dirty="0" err="1">
                <a:solidFill>
                  <a:srgbClr val="FFFFFF"/>
                </a:solidFill>
                <a:latin typeface="Raleway" pitchFamily="2" charset="77"/>
              </a:rPr>
              <a:t>từng</a:t>
            </a:r>
            <a:r>
              <a:rPr lang="en-US" sz="6700" dirty="0">
                <a:solidFill>
                  <a:srgbClr val="FFFFFF"/>
                </a:solidFill>
                <a:latin typeface="Raleway" pitchFamily="2" charset="77"/>
              </a:rPr>
              <a:t> </a:t>
            </a:r>
            <a:r>
              <a:rPr lang="en-US" sz="6700" dirty="0" err="1">
                <a:solidFill>
                  <a:srgbClr val="FFFFFF"/>
                </a:solidFill>
                <a:latin typeface="Raleway" pitchFamily="2" charset="77"/>
              </a:rPr>
              <a:t>tài</a:t>
            </a:r>
            <a:r>
              <a:rPr lang="en-US" sz="6700" dirty="0">
                <a:solidFill>
                  <a:srgbClr val="FFFFFF"/>
                </a:solidFill>
                <a:latin typeface="Raleway" pitchFamily="2" charset="77"/>
              </a:rPr>
              <a:t> </a:t>
            </a:r>
            <a:r>
              <a:rPr lang="en-US" sz="6700" dirty="0" err="1">
                <a:solidFill>
                  <a:srgbClr val="FFFFFF"/>
                </a:solidFill>
                <a:latin typeface="Raleway" pitchFamily="2" charset="77"/>
              </a:rPr>
              <a:t>liệu</a:t>
            </a:r>
            <a:r>
              <a:rPr lang="en-US" sz="6700" dirty="0">
                <a:solidFill>
                  <a:srgbClr val="FFFFFF"/>
                </a:solidFill>
                <a:latin typeface="Raleway" pitchFamily="2" charset="77"/>
              </a:rPr>
              <a:t> </a:t>
            </a:r>
            <a:r>
              <a:rPr lang="en-US" sz="6700" dirty="0" err="1">
                <a:solidFill>
                  <a:srgbClr val="FFFFFF"/>
                </a:solidFill>
                <a:latin typeface="Raleway" pitchFamily="2" charset="77"/>
              </a:rPr>
              <a:t>một</a:t>
            </a:r>
            <a:endParaRPr lang="en-VN" sz="6700" dirty="0">
              <a:solidFill>
                <a:srgbClr val="FFFFFF"/>
              </a:solidFill>
              <a:latin typeface="Raleway" pitchFamily="2" charset="77"/>
            </a:endParaRPr>
          </a:p>
        </p:txBody>
      </p:sp>
      <p:sp>
        <p:nvSpPr>
          <p:cNvPr id="21"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8191" y="449272"/>
            <a:ext cx="205818" cy="205818"/>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2"/>
          </a:solidFill>
          <a:ln w="776" cap="flat">
            <a:noFill/>
            <a:prstDash val="solid"/>
            <a:miter/>
          </a:ln>
        </p:spPr>
        <p:txBody>
          <a:bodyPr rtlCol="0" anchor="ctr"/>
          <a:lstStyle/>
          <a:p>
            <a:endParaRPr lang="en-US"/>
          </a:p>
        </p:txBody>
      </p:sp>
      <p:sp>
        <p:nvSpPr>
          <p:cNvPr id="23"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0130" y="1301408"/>
            <a:ext cx="189054" cy="189054"/>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2"/>
          </a:solidFill>
          <a:ln w="751" cap="flat">
            <a:noFill/>
            <a:prstDash val="solid"/>
            <a:miter/>
          </a:ln>
        </p:spPr>
        <p:txBody>
          <a:bodyPr rtlCol="0" anchor="ctr"/>
          <a:lstStyle/>
          <a:p>
            <a:endParaRPr lang="en-US"/>
          </a:p>
        </p:txBody>
      </p:sp>
      <p:sp>
        <p:nvSpPr>
          <p:cNvPr id="3" name="Content Placeholder 2">
            <a:extLst>
              <a:ext uri="{FF2B5EF4-FFF2-40B4-BE49-F238E27FC236}">
                <a16:creationId xmlns:a16="http://schemas.microsoft.com/office/drawing/2014/main" id="{84805901-724F-8EFD-213B-06CE07E5D1C7}"/>
              </a:ext>
            </a:extLst>
          </p:cNvPr>
          <p:cNvSpPr>
            <a:spLocks noGrp="1"/>
          </p:cNvSpPr>
          <p:nvPr>
            <p:ph idx="1"/>
          </p:nvPr>
        </p:nvSpPr>
        <p:spPr>
          <a:xfrm>
            <a:off x="7556679" y="622080"/>
            <a:ext cx="5725929" cy="7005538"/>
          </a:xfrm>
        </p:spPr>
        <p:txBody>
          <a:bodyPr anchor="ctr">
            <a:normAutofit/>
          </a:bodyPr>
          <a:lstStyle/>
          <a:p>
            <a:r>
              <a:rPr lang="vi-VN" sz="2000" b="1" dirty="0">
                <a:solidFill>
                  <a:schemeClr val="tx1">
                    <a:alpha val="80000"/>
                  </a:schemeClr>
                </a:solidFill>
                <a:latin typeface="Raleway" pitchFamily="2" charset="77"/>
              </a:rPr>
              <a:t>Ý tưởng</a:t>
            </a:r>
            <a:r>
              <a:rPr lang="vi-VN" sz="2000" dirty="0">
                <a:solidFill>
                  <a:schemeClr val="tx1">
                    <a:alpha val="80000"/>
                  </a:schemeClr>
                </a:solidFill>
                <a:latin typeface="Raleway" pitchFamily="2" charset="77"/>
              </a:rPr>
              <a:t>: Mỗi tài liệu được đánh giá độc lập với một truy vấn.</a:t>
            </a:r>
          </a:p>
          <a:p>
            <a:r>
              <a:rPr lang="vi-VN" sz="2000" b="1" dirty="0">
                <a:solidFill>
                  <a:schemeClr val="tx1">
                    <a:alpha val="80000"/>
                  </a:schemeClr>
                </a:solidFill>
                <a:latin typeface="Raleway" pitchFamily="2" charset="77"/>
              </a:rPr>
              <a:t>Mục tiêu học</a:t>
            </a:r>
            <a:r>
              <a:rPr lang="vi-VN" sz="2000" dirty="0">
                <a:solidFill>
                  <a:schemeClr val="tx1">
                    <a:alpha val="80000"/>
                  </a:schemeClr>
                </a:solidFill>
                <a:latin typeface="Raleway" pitchFamily="2" charset="77"/>
              </a:rPr>
              <a:t>: Dự đoán điểm số liên quan → sắp xếp theo điểm.</a:t>
            </a:r>
          </a:p>
          <a:p>
            <a:r>
              <a:rPr lang="vi-VN" sz="2000" b="1" dirty="0">
                <a:solidFill>
                  <a:schemeClr val="tx1">
                    <a:alpha val="80000"/>
                  </a:schemeClr>
                </a:solidFill>
                <a:latin typeface="Raleway" pitchFamily="2" charset="77"/>
              </a:rPr>
              <a:t>Loss function</a:t>
            </a:r>
            <a:r>
              <a:rPr lang="vi-VN" sz="2000" dirty="0">
                <a:solidFill>
                  <a:schemeClr val="tx1">
                    <a:alpha val="80000"/>
                  </a:schemeClr>
                </a:solidFill>
                <a:latin typeface="Raleway" pitchFamily="2" charset="77"/>
              </a:rPr>
              <a:t>:</a:t>
            </a:r>
          </a:p>
          <a:p>
            <a:r>
              <a:rPr lang="vi-VN" sz="2000" dirty="0">
                <a:solidFill>
                  <a:schemeClr val="tx1">
                    <a:alpha val="80000"/>
                  </a:schemeClr>
                </a:solidFill>
                <a:latin typeface="Raleway" pitchFamily="2" charset="77"/>
              </a:rPr>
              <a:t>Hồi quy → MSE (Mean Squared Error)</a:t>
            </a:r>
          </a:p>
          <a:p>
            <a:r>
              <a:rPr lang="vi-VN" sz="2000" dirty="0">
                <a:solidFill>
                  <a:schemeClr val="tx1">
                    <a:alpha val="80000"/>
                  </a:schemeClr>
                </a:solidFill>
                <a:latin typeface="Raleway" pitchFamily="2" charset="77"/>
              </a:rPr>
              <a:t>Phân loại → Binary Cross-Entropy (BCE)</a:t>
            </a:r>
          </a:p>
          <a:p>
            <a:r>
              <a:rPr lang="vi-VN" sz="2000" b="1" dirty="0">
                <a:solidFill>
                  <a:schemeClr val="tx1">
                    <a:alpha val="80000"/>
                  </a:schemeClr>
                </a:solidFill>
                <a:latin typeface="Raleway" pitchFamily="2" charset="77"/>
              </a:rPr>
              <a:t>Ví dụ</a:t>
            </a:r>
            <a:r>
              <a:rPr lang="vi-VN" sz="2000" dirty="0">
                <a:solidFill>
                  <a:schemeClr val="tx1">
                    <a:alpha val="80000"/>
                  </a:schemeClr>
                </a:solidFill>
                <a:latin typeface="Raleway" pitchFamily="2" charset="77"/>
              </a:rPr>
              <a:t>:</a:t>
            </a:r>
          </a:p>
          <a:p>
            <a:r>
              <a:rPr lang="vi-VN" sz="2000" dirty="0">
                <a:solidFill>
                  <a:schemeClr val="tx1">
                    <a:alpha val="80000"/>
                  </a:schemeClr>
                </a:solidFill>
                <a:latin typeface="Raleway" pitchFamily="2" charset="77"/>
              </a:rPr>
              <a:t>Query: "apple"</a:t>
            </a:r>
          </a:p>
          <a:p>
            <a:pPr lvl="1"/>
            <a:r>
              <a:rPr lang="vi-VN" sz="2000" dirty="0">
                <a:solidFill>
                  <a:schemeClr val="tx1">
                    <a:alpha val="80000"/>
                  </a:schemeClr>
                </a:solidFill>
                <a:latin typeface="Raleway" pitchFamily="2" charset="77"/>
              </a:rPr>
              <a:t>Điểm dự đoán: doc1: 0.8 – doc2: 0.6 – doc3: 0.2</a:t>
            </a:r>
          </a:p>
          <a:p>
            <a:pPr lvl="1"/>
            <a:r>
              <a:rPr lang="vi-VN" sz="2000" dirty="0">
                <a:solidFill>
                  <a:schemeClr val="tx1">
                    <a:alpha val="80000"/>
                  </a:schemeClr>
                </a:solidFill>
                <a:latin typeface="Raleway" pitchFamily="2" charset="77"/>
              </a:rPr>
              <a:t>Xếp hạng: doc1 &gt; doc2 &gt; doc3</a:t>
            </a:r>
          </a:p>
          <a:p>
            <a:r>
              <a:rPr lang="vi-VN" sz="2000" b="1" dirty="0">
                <a:solidFill>
                  <a:schemeClr val="tx1">
                    <a:alpha val="80000"/>
                  </a:schemeClr>
                </a:solidFill>
                <a:latin typeface="Raleway" pitchFamily="2" charset="77"/>
              </a:rPr>
              <a:t>Ưu điểm</a:t>
            </a:r>
            <a:r>
              <a:rPr lang="vi-VN" sz="2000" dirty="0">
                <a:solidFill>
                  <a:schemeClr val="tx1">
                    <a:alpha val="80000"/>
                  </a:schemeClr>
                </a:solidFill>
                <a:latin typeface="Raleway" pitchFamily="2" charset="77"/>
              </a:rPr>
              <a:t>: Đơn giản, dễ triển khai, dùng được nhiều thuật toán ML.</a:t>
            </a:r>
          </a:p>
          <a:p>
            <a:r>
              <a:rPr lang="vi-VN" sz="2000" b="1" dirty="0">
                <a:solidFill>
                  <a:schemeClr val="tx1">
                    <a:alpha val="80000"/>
                  </a:schemeClr>
                </a:solidFill>
                <a:latin typeface="Raleway" pitchFamily="2" charset="77"/>
              </a:rPr>
              <a:t>Nhược điểm</a:t>
            </a:r>
            <a:r>
              <a:rPr lang="vi-VN" sz="2000" dirty="0">
                <a:solidFill>
                  <a:schemeClr val="tx1">
                    <a:alpha val="80000"/>
                  </a:schemeClr>
                </a:solidFill>
                <a:latin typeface="Raleway" pitchFamily="2" charset="77"/>
              </a:rPr>
              <a:t>: Không xét quan hệ giữa tài liệu, không tối ưu trực tiếp thứ tự.</a:t>
            </a:r>
          </a:p>
          <a:p>
            <a:endParaRPr lang="en-VN" sz="2000" dirty="0">
              <a:solidFill>
                <a:schemeClr val="tx1">
                  <a:alpha val="80000"/>
                </a:schemeClr>
              </a:solidFill>
              <a:latin typeface="Raleway" pitchFamily="2" charset="77"/>
            </a:endParaRPr>
          </a:p>
        </p:txBody>
      </p:sp>
      <p:sp>
        <p:nvSpPr>
          <p:cNvPr id="25"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23856" y="6902184"/>
            <a:ext cx="134911" cy="134911"/>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2"/>
          </a:solidFill>
          <a:ln w="516" cap="flat">
            <a:noFill/>
            <a:prstDash val="solid"/>
            <a:miter/>
          </a:ln>
        </p:spPr>
        <p:txBody>
          <a:bodyPr rtlCol="0" anchor="ctr"/>
          <a:lstStyle/>
          <a:p>
            <a:endParaRPr lang="en-US"/>
          </a:p>
        </p:txBody>
      </p:sp>
      <p:cxnSp>
        <p:nvCxnSpPr>
          <p:cNvPr id="27" name="Straight Connector 26">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903394" y="4332472"/>
            <a:ext cx="0" cy="3886474"/>
          </a:xfrm>
          <a:prstGeom prst="line">
            <a:avLst/>
          </a:prstGeom>
          <a:ln w="25400" cap="sq">
            <a:gradFill flip="none" rotWithShape="1">
              <a:gsLst>
                <a:gs pos="0">
                  <a:schemeClr val="accent1"/>
                </a:gs>
                <a:gs pos="100000">
                  <a:schemeClr val="accent2"/>
                </a:gs>
              </a:gsLst>
              <a:lin ang="5400000" scaled="0"/>
              <a:tileRect/>
            </a:gradFill>
            <a:bevel/>
          </a:ln>
        </p:spPr>
        <p:style>
          <a:lnRef idx="1">
            <a:schemeClr val="accent1"/>
          </a:lnRef>
          <a:fillRef idx="0">
            <a:schemeClr val="accent1"/>
          </a:fillRef>
          <a:effectRef idx="0">
            <a:schemeClr val="accent1"/>
          </a:effectRef>
          <a:fontRef idx="minor">
            <a:schemeClr val="tx1"/>
          </a:fontRef>
        </p:style>
      </p:cxnSp>
      <p:sp>
        <p:nvSpPr>
          <p:cNvPr id="7" name="Chỗ dành sẵn cho Số hiệu Bản chiếu 6">
            <a:extLst>
              <a:ext uri="{FF2B5EF4-FFF2-40B4-BE49-F238E27FC236}">
                <a16:creationId xmlns:a16="http://schemas.microsoft.com/office/drawing/2014/main" id="{E300D5EB-5B22-EE7A-C618-DE384BC7021A}"/>
              </a:ext>
            </a:extLst>
          </p:cNvPr>
          <p:cNvSpPr>
            <a:spLocks noGrp="1"/>
          </p:cNvSpPr>
          <p:nvPr>
            <p:ph type="sldNum" sz="quarter" idx="12"/>
          </p:nvPr>
        </p:nvSpPr>
        <p:spPr/>
        <p:txBody>
          <a:bodyPr/>
          <a:lstStyle/>
          <a:p>
            <a:fld id="{DBC389EC-4312-4444-9A17-1436EF6BEAA9}" type="slidenum">
              <a:rPr lang="en-VN" smtClean="0"/>
              <a:t>14</a:t>
            </a:fld>
            <a:endParaRPr lang="en-VN"/>
          </a:p>
        </p:txBody>
      </p:sp>
    </p:spTree>
    <p:extLst>
      <p:ext uri="{BB962C8B-B14F-4D97-AF65-F5344CB8AC3E}">
        <p14:creationId xmlns:p14="http://schemas.microsoft.com/office/powerpoint/2010/main" val="41815075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E92FEB64-6EEA-4759-B4A4-BD2C1E660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57" y="0"/>
            <a:ext cx="14626743" cy="8229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B10BB131-AC8E-4A8E-A5D1-36260F720C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8871" y="1017120"/>
            <a:ext cx="5543926" cy="554392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3AF45E3-2615-96C6-12EC-2E60139E2656}"/>
              </a:ext>
            </a:extLst>
          </p:cNvPr>
          <p:cNvSpPr>
            <a:spLocks noGrp="1"/>
          </p:cNvSpPr>
          <p:nvPr>
            <p:ph type="title"/>
          </p:nvPr>
        </p:nvSpPr>
        <p:spPr>
          <a:xfrm>
            <a:off x="1676530" y="1800462"/>
            <a:ext cx="3888607" cy="4877553"/>
          </a:xfrm>
        </p:spPr>
        <p:txBody>
          <a:bodyPr>
            <a:normAutofit/>
          </a:bodyPr>
          <a:lstStyle/>
          <a:p>
            <a:br>
              <a:rPr lang="vi-VN" b="1" dirty="0">
                <a:solidFill>
                  <a:srgbClr val="FFFFFF"/>
                </a:solidFill>
                <a:latin typeface="Raleway" pitchFamily="2" charset="77"/>
              </a:rPr>
            </a:br>
            <a:r>
              <a:rPr lang="vi-VN" b="1" dirty="0">
                <a:solidFill>
                  <a:srgbClr val="FFFFFF"/>
                </a:solidFill>
                <a:latin typeface="Raleway" pitchFamily="2" charset="77"/>
              </a:rPr>
              <a:t>Listwise </a:t>
            </a:r>
            <a:br>
              <a:rPr lang="vi-VN" b="1" dirty="0">
                <a:solidFill>
                  <a:srgbClr val="FFFFFF"/>
                </a:solidFill>
                <a:latin typeface="Raleway" pitchFamily="2" charset="77"/>
              </a:rPr>
            </a:br>
            <a:r>
              <a:rPr lang="vi-VN" b="1" dirty="0">
                <a:solidFill>
                  <a:srgbClr val="FFFFFF"/>
                </a:solidFill>
                <a:latin typeface="Raleway" pitchFamily="2" charset="77"/>
              </a:rPr>
              <a:t>– </a:t>
            </a:r>
            <a:br>
              <a:rPr lang="vi-VN" b="1" dirty="0">
                <a:solidFill>
                  <a:srgbClr val="FFFFFF"/>
                </a:solidFill>
                <a:latin typeface="Raleway" pitchFamily="2" charset="77"/>
              </a:rPr>
            </a:br>
            <a:r>
              <a:rPr lang="vi-VN" b="1" dirty="0">
                <a:solidFill>
                  <a:srgbClr val="FFFFFF"/>
                </a:solidFill>
                <a:latin typeface="Raleway" pitchFamily="2" charset="77"/>
              </a:rPr>
              <a:t>Tối ưu cả danh sách</a:t>
            </a:r>
            <a:endParaRPr lang="en-VN" dirty="0">
              <a:solidFill>
                <a:srgbClr val="FFFFFF"/>
              </a:solidFill>
            </a:endParaRPr>
          </a:p>
        </p:txBody>
      </p:sp>
      <p:sp>
        <p:nvSpPr>
          <p:cNvPr id="21" name="Freeform: Shape 20">
            <a:extLst>
              <a:ext uri="{FF2B5EF4-FFF2-40B4-BE49-F238E27FC236}">
                <a16:creationId xmlns:a16="http://schemas.microsoft.com/office/drawing/2014/main" id="{14847E93-7DC1-4D4B-8829-B19AA7137C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36634" y="0"/>
            <a:ext cx="1386171" cy="709210"/>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Freeform: Shape 22">
            <a:extLst>
              <a:ext uri="{FF2B5EF4-FFF2-40B4-BE49-F238E27FC236}">
                <a16:creationId xmlns:a16="http://schemas.microsoft.com/office/drawing/2014/main" id="{5566D6E1-03A1-4D73-A4E0-35D74D568A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753813" y="-1"/>
            <a:ext cx="2084881" cy="1151443"/>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9F835A99-04AC-494A-A572-AFE8413CC9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3524197"/>
            <a:ext cx="191689" cy="663595"/>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4"/>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F218CF73-6E46-BE8D-30EE-E3753C3A60A1}"/>
              </a:ext>
            </a:extLst>
          </p:cNvPr>
          <p:cNvSpPr>
            <a:spLocks noGrp="1"/>
          </p:cNvSpPr>
          <p:nvPr>
            <p:ph idx="1"/>
          </p:nvPr>
        </p:nvSpPr>
        <p:spPr>
          <a:xfrm>
            <a:off x="7266520" y="1505009"/>
            <a:ext cx="6309358" cy="5867220"/>
          </a:xfrm>
        </p:spPr>
        <p:txBody>
          <a:bodyPr anchor="t">
            <a:normAutofit/>
          </a:bodyPr>
          <a:lstStyle/>
          <a:p>
            <a:pPr>
              <a:lnSpc>
                <a:spcPct val="90000"/>
              </a:lnSpc>
              <a:buNone/>
            </a:pPr>
            <a:r>
              <a:rPr lang="vi-VN" sz="2000" b="1" dirty="0">
                <a:latin typeface="Raleway" pitchFamily="2" charset="77"/>
              </a:rPr>
              <a:t>Ý tưởng</a:t>
            </a:r>
            <a:r>
              <a:rPr lang="vi-VN" sz="2000" dirty="0">
                <a:latin typeface="Raleway" pitchFamily="2" charset="77"/>
              </a:rPr>
              <a:t>: Xem toàn bộ danh sách kết quả cho một truy vấn.</a:t>
            </a:r>
          </a:p>
          <a:p>
            <a:pPr>
              <a:lnSpc>
                <a:spcPct val="90000"/>
              </a:lnSpc>
              <a:buNone/>
            </a:pPr>
            <a:r>
              <a:rPr lang="vi-VN" sz="2000" b="1" dirty="0">
                <a:latin typeface="Raleway" pitchFamily="2" charset="77"/>
              </a:rPr>
              <a:t>Mục tiêu học</a:t>
            </a:r>
            <a:r>
              <a:rPr lang="vi-VN" sz="2000" dirty="0">
                <a:latin typeface="Raleway" pitchFamily="2" charset="77"/>
              </a:rPr>
              <a:t>: Tối ưu trực tiếp thứ tự toàn cục theo các chỉ số như NDCG, MAP.</a:t>
            </a:r>
          </a:p>
          <a:p>
            <a:pPr>
              <a:lnSpc>
                <a:spcPct val="90000"/>
              </a:lnSpc>
              <a:buNone/>
            </a:pPr>
            <a:r>
              <a:rPr lang="vi-VN" sz="2000" b="1" dirty="0">
                <a:latin typeface="Raleway" pitchFamily="2" charset="77"/>
              </a:rPr>
              <a:t>Loss function</a:t>
            </a:r>
            <a:r>
              <a:rPr lang="vi-VN" sz="2000" dirty="0">
                <a:latin typeface="Raleway" pitchFamily="2" charset="77"/>
              </a:rPr>
              <a:t>: ListNet, ListMLE, hoặc tối ưu trực tiếp </a:t>
            </a:r>
            <a:r>
              <a:rPr lang="el-GR" sz="2000" dirty="0">
                <a:latin typeface="Raleway" pitchFamily="2" charset="77"/>
              </a:rPr>
              <a:t>Δ</a:t>
            </a:r>
            <a:r>
              <a:rPr lang="vi-VN" sz="2000" dirty="0">
                <a:latin typeface="Raleway" pitchFamily="2" charset="77"/>
              </a:rPr>
              <a:t>NDCG (LambdaMART).</a:t>
            </a:r>
          </a:p>
          <a:p>
            <a:pPr>
              <a:lnSpc>
                <a:spcPct val="90000"/>
              </a:lnSpc>
              <a:buNone/>
            </a:pPr>
            <a:r>
              <a:rPr lang="vi-VN" sz="2000" b="1" dirty="0">
                <a:latin typeface="Raleway" pitchFamily="2" charset="77"/>
              </a:rPr>
              <a:t>Ví dụ</a:t>
            </a:r>
            <a:r>
              <a:rPr lang="vi-VN" sz="2000" dirty="0">
                <a:latin typeface="Raleway" pitchFamily="2" charset="77"/>
              </a:rPr>
              <a:t>:</a:t>
            </a:r>
          </a:p>
          <a:p>
            <a:pPr>
              <a:lnSpc>
                <a:spcPct val="90000"/>
              </a:lnSpc>
            </a:pPr>
            <a:r>
              <a:rPr lang="vi-VN" sz="2000" dirty="0">
                <a:latin typeface="Raleway" pitchFamily="2" charset="77"/>
              </a:rPr>
              <a:t>Query: "apple"</a:t>
            </a:r>
          </a:p>
          <a:p>
            <a:pPr marL="891540" lvl="1" indent="-342900">
              <a:lnSpc>
                <a:spcPct val="90000"/>
              </a:lnSpc>
            </a:pPr>
            <a:r>
              <a:rPr lang="vi-VN" sz="2000" dirty="0">
                <a:latin typeface="Raleway" pitchFamily="2" charset="77"/>
              </a:rPr>
              <a:t>Nhãn liên quan: doc1: 3 – doc2: 2 – doc3: 1</a:t>
            </a:r>
          </a:p>
          <a:p>
            <a:pPr marL="891540" lvl="1" indent="-342900">
              <a:lnSpc>
                <a:spcPct val="90000"/>
              </a:lnSpc>
            </a:pPr>
            <a:r>
              <a:rPr lang="vi-VN" sz="2000" dirty="0">
                <a:latin typeface="Raleway" pitchFamily="2" charset="77"/>
              </a:rPr>
              <a:t>Mô hình học thứ tự tốt nhất cho cả danh sách.</a:t>
            </a:r>
          </a:p>
          <a:p>
            <a:pPr>
              <a:lnSpc>
                <a:spcPct val="90000"/>
              </a:lnSpc>
              <a:buNone/>
            </a:pPr>
            <a:r>
              <a:rPr lang="vi-VN" sz="2000" b="1" dirty="0">
                <a:latin typeface="Raleway" pitchFamily="2" charset="77"/>
              </a:rPr>
              <a:t>Ưu điểm</a:t>
            </a:r>
            <a:r>
              <a:rPr lang="vi-VN" sz="2000" dirty="0">
                <a:latin typeface="Raleway" pitchFamily="2" charset="77"/>
              </a:rPr>
              <a:t>: Tối ưu trực tiếp ranking metrics, độ chính xác cao nhất.</a:t>
            </a:r>
          </a:p>
          <a:p>
            <a:pPr>
              <a:lnSpc>
                <a:spcPct val="90000"/>
              </a:lnSpc>
              <a:buNone/>
            </a:pPr>
            <a:r>
              <a:rPr lang="vi-VN" sz="2000" b="1" dirty="0">
                <a:latin typeface="Raleway" pitchFamily="2" charset="77"/>
              </a:rPr>
              <a:t>Nhược điểm</a:t>
            </a:r>
            <a:r>
              <a:rPr lang="vi-VN" sz="2000" dirty="0">
                <a:latin typeface="Raleway" pitchFamily="2" charset="77"/>
              </a:rPr>
              <a:t>: Khó triển khai, tốn tính toán, cần dữ liệu gán nhãn đầy đủ.</a:t>
            </a:r>
          </a:p>
          <a:p>
            <a:pPr>
              <a:lnSpc>
                <a:spcPct val="90000"/>
              </a:lnSpc>
            </a:pPr>
            <a:endParaRPr lang="en-VN" sz="2000" dirty="0"/>
          </a:p>
        </p:txBody>
      </p:sp>
      <p:sp>
        <p:nvSpPr>
          <p:cNvPr id="27" name="Freeform: Shape 26">
            <a:extLst>
              <a:ext uri="{FF2B5EF4-FFF2-40B4-BE49-F238E27FC236}">
                <a16:creationId xmlns:a16="http://schemas.microsoft.com/office/drawing/2014/main" id="{7B786209-1B0B-4CA9-9BDD-F7327066A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7002778"/>
            <a:ext cx="1857816" cy="1226822"/>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2D2964BB-484D-45AE-AD66-D407D06296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86067" y="6861486"/>
            <a:ext cx="2125931" cy="1368114"/>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6691AC69-A76E-4DAB-B565-468B6B87AC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959566" y="7510506"/>
            <a:ext cx="1879128" cy="719094"/>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 name="Chỗ dành sẵn cho Số hiệu Bản chiếu 6">
            <a:extLst>
              <a:ext uri="{FF2B5EF4-FFF2-40B4-BE49-F238E27FC236}">
                <a16:creationId xmlns:a16="http://schemas.microsoft.com/office/drawing/2014/main" id="{BBFD0C75-0975-8096-B5B3-71A74FB0A0B7}"/>
              </a:ext>
            </a:extLst>
          </p:cNvPr>
          <p:cNvSpPr>
            <a:spLocks noGrp="1"/>
          </p:cNvSpPr>
          <p:nvPr>
            <p:ph type="sldNum" sz="quarter" idx="12"/>
          </p:nvPr>
        </p:nvSpPr>
        <p:spPr/>
        <p:txBody>
          <a:bodyPr/>
          <a:lstStyle/>
          <a:p>
            <a:fld id="{DBC389EC-4312-4444-9A17-1436EF6BEAA9}" type="slidenum">
              <a:rPr lang="en-VN" smtClean="0"/>
              <a:t>15</a:t>
            </a:fld>
            <a:endParaRPr lang="en-VN"/>
          </a:p>
        </p:txBody>
      </p:sp>
    </p:spTree>
    <p:extLst>
      <p:ext uri="{BB962C8B-B14F-4D97-AF65-F5344CB8AC3E}">
        <p14:creationId xmlns:p14="http://schemas.microsoft.com/office/powerpoint/2010/main" val="20252029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6D961D3A-C6A0-ECC6-5EF3-D819E1AC42F2}"/>
              </a:ext>
            </a:extLst>
          </p:cNvPr>
          <p:cNvGraphicFramePr>
            <a:graphicFrameLocks noGrp="1"/>
          </p:cNvGraphicFramePr>
          <p:nvPr>
            <p:extLst>
              <p:ext uri="{D42A27DB-BD31-4B8C-83A1-F6EECF244321}">
                <p14:modId xmlns:p14="http://schemas.microsoft.com/office/powerpoint/2010/main" val="2378962791"/>
              </p:ext>
            </p:extLst>
          </p:nvPr>
        </p:nvGraphicFramePr>
        <p:xfrm>
          <a:off x="1006475" y="3338868"/>
          <a:ext cx="12617448" cy="4228722"/>
        </p:xfrm>
        <a:graphic>
          <a:graphicData uri="http://schemas.openxmlformats.org/drawingml/2006/table">
            <a:tbl>
              <a:tblPr>
                <a:tableStyleId>{2D5ABB26-0587-4C30-8999-92F81FD0307C}</a:tableStyleId>
              </a:tblPr>
              <a:tblGrid>
                <a:gridCol w="2102908">
                  <a:extLst>
                    <a:ext uri="{9D8B030D-6E8A-4147-A177-3AD203B41FA5}">
                      <a16:colId xmlns:a16="http://schemas.microsoft.com/office/drawing/2014/main" val="4033246681"/>
                    </a:ext>
                  </a:extLst>
                </a:gridCol>
                <a:gridCol w="2102908">
                  <a:extLst>
                    <a:ext uri="{9D8B030D-6E8A-4147-A177-3AD203B41FA5}">
                      <a16:colId xmlns:a16="http://schemas.microsoft.com/office/drawing/2014/main" val="1804845046"/>
                    </a:ext>
                  </a:extLst>
                </a:gridCol>
                <a:gridCol w="2102908">
                  <a:extLst>
                    <a:ext uri="{9D8B030D-6E8A-4147-A177-3AD203B41FA5}">
                      <a16:colId xmlns:a16="http://schemas.microsoft.com/office/drawing/2014/main" val="4225864853"/>
                    </a:ext>
                  </a:extLst>
                </a:gridCol>
                <a:gridCol w="2102908">
                  <a:extLst>
                    <a:ext uri="{9D8B030D-6E8A-4147-A177-3AD203B41FA5}">
                      <a16:colId xmlns:a16="http://schemas.microsoft.com/office/drawing/2014/main" val="3427494755"/>
                    </a:ext>
                  </a:extLst>
                </a:gridCol>
                <a:gridCol w="2102908">
                  <a:extLst>
                    <a:ext uri="{9D8B030D-6E8A-4147-A177-3AD203B41FA5}">
                      <a16:colId xmlns:a16="http://schemas.microsoft.com/office/drawing/2014/main" val="714141817"/>
                    </a:ext>
                  </a:extLst>
                </a:gridCol>
                <a:gridCol w="2102908">
                  <a:extLst>
                    <a:ext uri="{9D8B030D-6E8A-4147-A177-3AD203B41FA5}">
                      <a16:colId xmlns:a16="http://schemas.microsoft.com/office/drawing/2014/main" val="346838591"/>
                    </a:ext>
                  </a:extLst>
                </a:gridCol>
              </a:tblGrid>
              <a:tr h="921894">
                <a:tc>
                  <a:txBody>
                    <a:bodyPr/>
                    <a:lstStyle/>
                    <a:p>
                      <a:pPr>
                        <a:buNone/>
                      </a:pPr>
                      <a:r>
                        <a:rPr lang="vi-VN" dirty="0">
                          <a:latin typeface="Raleway" pitchFamily="2" charset="77"/>
                        </a:rPr>
                        <a:t>Phương pháp</a:t>
                      </a:r>
                    </a:p>
                  </a:txBody>
                  <a:tcPr anchor="ctr"/>
                </a:tc>
                <a:tc>
                  <a:txBody>
                    <a:bodyPr/>
                    <a:lstStyle/>
                    <a:p>
                      <a:pPr>
                        <a:buNone/>
                      </a:pPr>
                      <a:r>
                        <a:rPr lang="vi-VN" dirty="0">
                          <a:latin typeface="Raleway" pitchFamily="2" charset="77"/>
                        </a:rPr>
                        <a:t>Đơn vị học</a:t>
                      </a:r>
                    </a:p>
                  </a:txBody>
                  <a:tcPr anchor="ctr"/>
                </a:tc>
                <a:tc>
                  <a:txBody>
                    <a:bodyPr/>
                    <a:lstStyle/>
                    <a:p>
                      <a:pPr>
                        <a:buNone/>
                      </a:pPr>
                      <a:r>
                        <a:rPr lang="en-US">
                          <a:latin typeface="Raleway" pitchFamily="2" charset="77"/>
                        </a:rPr>
                        <a:t>Mục tiêu</a:t>
                      </a:r>
                    </a:p>
                  </a:txBody>
                  <a:tcPr anchor="ctr"/>
                </a:tc>
                <a:tc>
                  <a:txBody>
                    <a:bodyPr/>
                    <a:lstStyle/>
                    <a:p>
                      <a:pPr>
                        <a:buNone/>
                      </a:pPr>
                      <a:r>
                        <a:rPr lang="en-US" dirty="0" err="1">
                          <a:latin typeface="Raleway" pitchFamily="2" charset="77"/>
                        </a:rPr>
                        <a:t>Độ</a:t>
                      </a:r>
                      <a:r>
                        <a:rPr lang="en-US" dirty="0">
                          <a:latin typeface="Raleway" pitchFamily="2" charset="77"/>
                        </a:rPr>
                        <a:t> </a:t>
                      </a:r>
                      <a:r>
                        <a:rPr lang="en-US" dirty="0" err="1">
                          <a:latin typeface="Raleway" pitchFamily="2" charset="77"/>
                        </a:rPr>
                        <a:t>phức</a:t>
                      </a:r>
                      <a:r>
                        <a:rPr lang="en-US" dirty="0">
                          <a:latin typeface="Raleway" pitchFamily="2" charset="77"/>
                        </a:rPr>
                        <a:t> </a:t>
                      </a:r>
                      <a:r>
                        <a:rPr lang="en-US" dirty="0" err="1">
                          <a:latin typeface="Raleway" pitchFamily="2" charset="77"/>
                        </a:rPr>
                        <a:t>tạp</a:t>
                      </a:r>
                      <a:endParaRPr lang="en-US" dirty="0">
                        <a:latin typeface="Raleway" pitchFamily="2" charset="77"/>
                      </a:endParaRPr>
                    </a:p>
                  </a:txBody>
                  <a:tcPr anchor="ctr"/>
                </a:tc>
                <a:tc>
                  <a:txBody>
                    <a:bodyPr/>
                    <a:lstStyle/>
                    <a:p>
                      <a:pPr>
                        <a:buNone/>
                      </a:pPr>
                      <a:r>
                        <a:rPr lang="en-US" dirty="0" err="1">
                          <a:latin typeface="Raleway" pitchFamily="2" charset="77"/>
                        </a:rPr>
                        <a:t>Độ</a:t>
                      </a:r>
                      <a:r>
                        <a:rPr lang="en-US" dirty="0">
                          <a:latin typeface="Raleway" pitchFamily="2" charset="77"/>
                        </a:rPr>
                        <a:t> </a:t>
                      </a:r>
                      <a:r>
                        <a:rPr lang="en-US" dirty="0" err="1">
                          <a:latin typeface="Raleway" pitchFamily="2" charset="77"/>
                        </a:rPr>
                        <a:t>chính</a:t>
                      </a:r>
                      <a:r>
                        <a:rPr lang="en-US" dirty="0">
                          <a:latin typeface="Raleway" pitchFamily="2" charset="77"/>
                        </a:rPr>
                        <a:t> </a:t>
                      </a:r>
                      <a:r>
                        <a:rPr lang="en-US" dirty="0" err="1">
                          <a:latin typeface="Raleway" pitchFamily="2" charset="77"/>
                        </a:rPr>
                        <a:t>xác</a:t>
                      </a:r>
                      <a:endParaRPr lang="en-US" dirty="0">
                        <a:latin typeface="Raleway" pitchFamily="2" charset="77"/>
                      </a:endParaRPr>
                    </a:p>
                  </a:txBody>
                  <a:tcPr anchor="ctr"/>
                </a:tc>
                <a:tc>
                  <a:txBody>
                    <a:bodyPr/>
                    <a:lstStyle/>
                    <a:p>
                      <a:pPr>
                        <a:buNone/>
                      </a:pPr>
                      <a:r>
                        <a:rPr lang="en-US" dirty="0" err="1">
                          <a:latin typeface="Raleway" pitchFamily="2" charset="77"/>
                        </a:rPr>
                        <a:t>Thuật</a:t>
                      </a:r>
                      <a:r>
                        <a:rPr lang="en-US" dirty="0">
                          <a:latin typeface="Raleway" pitchFamily="2" charset="77"/>
                        </a:rPr>
                        <a:t> </a:t>
                      </a:r>
                      <a:r>
                        <a:rPr lang="en-US" dirty="0" err="1">
                          <a:latin typeface="Raleway" pitchFamily="2" charset="77"/>
                        </a:rPr>
                        <a:t>toán</a:t>
                      </a:r>
                      <a:endParaRPr lang="en-US" dirty="0">
                        <a:latin typeface="Raleway" pitchFamily="2" charset="77"/>
                      </a:endParaRPr>
                    </a:p>
                  </a:txBody>
                  <a:tcPr anchor="ctr"/>
                </a:tc>
                <a:extLst>
                  <a:ext uri="{0D108BD9-81ED-4DB2-BD59-A6C34878D82A}">
                    <a16:rowId xmlns:a16="http://schemas.microsoft.com/office/drawing/2014/main" val="3269790317"/>
                  </a:ext>
                </a:extLst>
              </a:tr>
              <a:tr h="921894">
                <a:tc>
                  <a:txBody>
                    <a:bodyPr/>
                    <a:lstStyle/>
                    <a:p>
                      <a:pPr>
                        <a:buNone/>
                      </a:pPr>
                      <a:r>
                        <a:rPr lang="en-US" b="0" dirty="0">
                          <a:latin typeface="Raleway" pitchFamily="2" charset="77"/>
                        </a:rPr>
                        <a:t>Pointwise</a:t>
                      </a:r>
                    </a:p>
                  </a:txBody>
                  <a:tcPr anchor="ctr">
                    <a:solidFill>
                      <a:srgbClr val="ECECEC"/>
                    </a:solidFill>
                  </a:tcPr>
                </a:tc>
                <a:tc>
                  <a:txBody>
                    <a:bodyPr/>
                    <a:lstStyle/>
                    <a:p>
                      <a:pPr>
                        <a:buNone/>
                      </a:pPr>
                      <a:r>
                        <a:rPr lang="en-US" dirty="0">
                          <a:latin typeface="Raleway" pitchFamily="2" charset="77"/>
                        </a:rPr>
                        <a:t>(query, doc)</a:t>
                      </a:r>
                    </a:p>
                  </a:txBody>
                  <a:tcPr anchor="ctr">
                    <a:solidFill>
                      <a:srgbClr val="ECECEC"/>
                    </a:solidFill>
                  </a:tcPr>
                </a:tc>
                <a:tc>
                  <a:txBody>
                    <a:bodyPr/>
                    <a:lstStyle/>
                    <a:p>
                      <a:pPr>
                        <a:buNone/>
                      </a:pPr>
                      <a:r>
                        <a:rPr lang="en-US" dirty="0" err="1">
                          <a:latin typeface="Raleway" pitchFamily="2" charset="77"/>
                        </a:rPr>
                        <a:t>Dự</a:t>
                      </a:r>
                      <a:r>
                        <a:rPr lang="en-US" dirty="0">
                          <a:latin typeface="Raleway" pitchFamily="2" charset="77"/>
                        </a:rPr>
                        <a:t> </a:t>
                      </a:r>
                      <a:r>
                        <a:rPr lang="en-US" dirty="0" err="1">
                          <a:latin typeface="Raleway" pitchFamily="2" charset="77"/>
                        </a:rPr>
                        <a:t>đoán</a:t>
                      </a:r>
                      <a:r>
                        <a:rPr lang="en-US" dirty="0">
                          <a:latin typeface="Raleway" pitchFamily="2" charset="77"/>
                        </a:rPr>
                        <a:t> </a:t>
                      </a:r>
                      <a:r>
                        <a:rPr lang="en-US" dirty="0" err="1">
                          <a:latin typeface="Raleway" pitchFamily="2" charset="77"/>
                        </a:rPr>
                        <a:t>điểm</a:t>
                      </a:r>
                      <a:endParaRPr lang="en-US" dirty="0">
                        <a:latin typeface="Raleway" pitchFamily="2" charset="77"/>
                      </a:endParaRPr>
                    </a:p>
                  </a:txBody>
                  <a:tcPr anchor="ctr">
                    <a:solidFill>
                      <a:srgbClr val="ECECEC"/>
                    </a:solidFill>
                  </a:tcPr>
                </a:tc>
                <a:tc>
                  <a:txBody>
                    <a:bodyPr/>
                    <a:lstStyle/>
                    <a:p>
                      <a:pPr>
                        <a:buNone/>
                      </a:pPr>
                      <a:r>
                        <a:rPr lang="en-US" dirty="0" err="1">
                          <a:latin typeface="Raleway" pitchFamily="2" charset="77"/>
                        </a:rPr>
                        <a:t>Thấp</a:t>
                      </a:r>
                      <a:endParaRPr lang="en-US" dirty="0">
                        <a:latin typeface="Raleway" pitchFamily="2" charset="77"/>
                      </a:endParaRPr>
                    </a:p>
                  </a:txBody>
                  <a:tcPr anchor="ctr">
                    <a:solidFill>
                      <a:srgbClr val="ECECEC"/>
                    </a:solidFill>
                  </a:tcPr>
                </a:tc>
                <a:tc>
                  <a:txBody>
                    <a:bodyPr/>
                    <a:lstStyle/>
                    <a:p>
                      <a:pPr>
                        <a:buNone/>
                      </a:pPr>
                      <a:r>
                        <a:rPr lang="en-US" dirty="0" err="1">
                          <a:latin typeface="Raleway" pitchFamily="2" charset="77"/>
                        </a:rPr>
                        <a:t>Thấp</a:t>
                      </a:r>
                      <a:r>
                        <a:rPr lang="en-US" dirty="0">
                          <a:latin typeface="Raleway" pitchFamily="2" charset="77"/>
                        </a:rPr>
                        <a:t> – Trung</a:t>
                      </a:r>
                    </a:p>
                  </a:txBody>
                  <a:tcPr anchor="ctr">
                    <a:solidFill>
                      <a:srgbClr val="ECECEC"/>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272525"/>
                          </a:solidFill>
                          <a:latin typeface="Raleway" charset="0"/>
                          <a:ea typeface="Inter" pitchFamily="34" charset="-122"/>
                          <a:cs typeface="Inter" pitchFamily="34" charset="-120"/>
                        </a:rPr>
                        <a:t>Logistic Regression, </a:t>
                      </a:r>
                      <a:r>
                        <a:rPr lang="en-US" sz="1800" dirty="0" err="1">
                          <a:solidFill>
                            <a:srgbClr val="272525"/>
                          </a:solidFill>
                          <a:latin typeface="Raleway" charset="0"/>
                          <a:ea typeface="Inter" pitchFamily="34" charset="-122"/>
                          <a:cs typeface="Inter" pitchFamily="34" charset="-120"/>
                        </a:rPr>
                        <a:t>RankSVM</a:t>
                      </a:r>
                      <a:r>
                        <a:rPr lang="en-US" sz="1800" dirty="0">
                          <a:solidFill>
                            <a:srgbClr val="272525"/>
                          </a:solidFill>
                          <a:latin typeface="Raleway" charset="0"/>
                          <a:ea typeface="Inter" pitchFamily="34" charset="-122"/>
                          <a:cs typeface="Inter" pitchFamily="34" charset="-120"/>
                        </a:rPr>
                        <a:t> (</a:t>
                      </a:r>
                      <a:r>
                        <a:rPr lang="en-US" sz="1800" dirty="0" err="1">
                          <a:solidFill>
                            <a:srgbClr val="272525"/>
                          </a:solidFill>
                          <a:latin typeface="Raleway" charset="0"/>
                          <a:ea typeface="Inter" pitchFamily="34" charset="-122"/>
                          <a:cs typeface="Inter" pitchFamily="34" charset="-120"/>
                        </a:rPr>
                        <a:t>phân</a:t>
                      </a:r>
                      <a:r>
                        <a:rPr lang="en-US" sz="1800" dirty="0">
                          <a:solidFill>
                            <a:srgbClr val="272525"/>
                          </a:solidFill>
                          <a:latin typeface="Raleway" charset="0"/>
                          <a:ea typeface="Inter" pitchFamily="34" charset="-122"/>
                          <a:cs typeface="Inter" pitchFamily="34" charset="-120"/>
                        </a:rPr>
                        <a:t> </a:t>
                      </a:r>
                      <a:r>
                        <a:rPr lang="en-US" sz="1800" dirty="0" err="1">
                          <a:solidFill>
                            <a:srgbClr val="272525"/>
                          </a:solidFill>
                          <a:latin typeface="Raleway" charset="0"/>
                          <a:ea typeface="Inter" pitchFamily="34" charset="-122"/>
                          <a:cs typeface="Inter" pitchFamily="34" charset="-120"/>
                        </a:rPr>
                        <a:t>loại</a:t>
                      </a:r>
                      <a:r>
                        <a:rPr lang="en-US" sz="1800" dirty="0">
                          <a:solidFill>
                            <a:srgbClr val="272525"/>
                          </a:solidFill>
                          <a:latin typeface="Raleway" charset="0"/>
                          <a:ea typeface="Inter" pitchFamily="34" charset="-122"/>
                          <a:cs typeface="Inter" pitchFamily="34" charset="-120"/>
                        </a:rPr>
                        <a:t>)</a:t>
                      </a:r>
                      <a:endParaRPr lang="en-US" sz="1800" dirty="0">
                        <a:latin typeface="Raleway" charset="0"/>
                      </a:endParaRPr>
                    </a:p>
                    <a:p>
                      <a:pPr>
                        <a:buNone/>
                      </a:pPr>
                      <a:endParaRPr lang="en-US" dirty="0">
                        <a:latin typeface="Raleway" pitchFamily="2" charset="77"/>
                      </a:endParaRPr>
                    </a:p>
                  </a:txBody>
                  <a:tcPr anchor="ctr">
                    <a:solidFill>
                      <a:srgbClr val="ECECEC"/>
                    </a:solidFill>
                  </a:tcPr>
                </a:tc>
                <a:extLst>
                  <a:ext uri="{0D108BD9-81ED-4DB2-BD59-A6C34878D82A}">
                    <a16:rowId xmlns:a16="http://schemas.microsoft.com/office/drawing/2014/main" val="2975703512"/>
                  </a:ext>
                </a:extLst>
              </a:tr>
              <a:tr h="921894">
                <a:tc>
                  <a:txBody>
                    <a:bodyPr/>
                    <a:lstStyle/>
                    <a:p>
                      <a:pPr>
                        <a:buNone/>
                      </a:pPr>
                      <a:r>
                        <a:rPr lang="en-US" b="0" dirty="0">
                          <a:latin typeface="Raleway" pitchFamily="2" charset="77"/>
                        </a:rPr>
                        <a:t>Pairwise</a:t>
                      </a:r>
                    </a:p>
                  </a:txBody>
                  <a:tcPr anchor="ctr"/>
                </a:tc>
                <a:tc>
                  <a:txBody>
                    <a:bodyPr/>
                    <a:lstStyle/>
                    <a:p>
                      <a:pPr>
                        <a:buNone/>
                      </a:pPr>
                      <a:r>
                        <a:rPr lang="en-US">
                          <a:latin typeface="Raleway" pitchFamily="2" charset="77"/>
                        </a:rPr>
                        <a:t>(query, doc1, doc2)</a:t>
                      </a:r>
                    </a:p>
                  </a:txBody>
                  <a:tcPr anchor="ctr"/>
                </a:tc>
                <a:tc>
                  <a:txBody>
                    <a:bodyPr/>
                    <a:lstStyle/>
                    <a:p>
                      <a:pPr>
                        <a:buNone/>
                      </a:pPr>
                      <a:r>
                        <a:rPr lang="vi-VN" dirty="0">
                          <a:latin typeface="Raleway" pitchFamily="2" charset="77"/>
                        </a:rPr>
                        <a:t>So sánh ưu tiên</a:t>
                      </a:r>
                    </a:p>
                  </a:txBody>
                  <a:tcPr anchor="ctr"/>
                </a:tc>
                <a:tc>
                  <a:txBody>
                    <a:bodyPr/>
                    <a:lstStyle/>
                    <a:p>
                      <a:pPr>
                        <a:buNone/>
                      </a:pPr>
                      <a:r>
                        <a:rPr lang="en-US">
                          <a:latin typeface="Raleway" pitchFamily="2" charset="77"/>
                        </a:rPr>
                        <a:t>Trung bình</a:t>
                      </a:r>
                    </a:p>
                  </a:txBody>
                  <a:tcPr anchor="ctr"/>
                </a:tc>
                <a:tc>
                  <a:txBody>
                    <a:bodyPr/>
                    <a:lstStyle/>
                    <a:p>
                      <a:pPr>
                        <a:buNone/>
                      </a:pPr>
                      <a:r>
                        <a:rPr lang="en-US" dirty="0">
                          <a:latin typeface="Raleway" pitchFamily="2" charset="77"/>
                        </a:rPr>
                        <a:t>Trung – Cao</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err="1">
                          <a:solidFill>
                            <a:srgbClr val="272525"/>
                          </a:solidFill>
                          <a:latin typeface="Raleway" charset="0"/>
                          <a:ea typeface="Inter" pitchFamily="34" charset="-122"/>
                          <a:cs typeface="Inter" pitchFamily="34" charset="-120"/>
                        </a:rPr>
                        <a:t>RankNet</a:t>
                      </a:r>
                      <a:r>
                        <a:rPr lang="en-US" sz="1800" dirty="0">
                          <a:solidFill>
                            <a:srgbClr val="272525"/>
                          </a:solidFill>
                          <a:latin typeface="Raleway" charset="0"/>
                          <a:ea typeface="Inter" pitchFamily="34" charset="-122"/>
                          <a:cs typeface="Inter" pitchFamily="34" charset="-120"/>
                        </a:rPr>
                        <a:t>, </a:t>
                      </a:r>
                      <a:r>
                        <a:rPr lang="en-US" sz="1800" dirty="0" err="1">
                          <a:solidFill>
                            <a:srgbClr val="272525"/>
                          </a:solidFill>
                          <a:latin typeface="Raleway" charset="0"/>
                          <a:ea typeface="Inter" pitchFamily="34" charset="-122"/>
                          <a:cs typeface="Inter" pitchFamily="34" charset="-120"/>
                        </a:rPr>
                        <a:t>LambdaRank</a:t>
                      </a:r>
                      <a:endParaRPr lang="en-US" sz="1800" dirty="0">
                        <a:latin typeface="Raleway" charset="0"/>
                      </a:endParaRPr>
                    </a:p>
                    <a:p>
                      <a:pPr>
                        <a:buNone/>
                      </a:pPr>
                      <a:endParaRPr lang="en-US" dirty="0">
                        <a:latin typeface="Raleway" pitchFamily="2" charset="77"/>
                      </a:endParaRPr>
                    </a:p>
                  </a:txBody>
                  <a:tcPr anchor="ctr"/>
                </a:tc>
                <a:extLst>
                  <a:ext uri="{0D108BD9-81ED-4DB2-BD59-A6C34878D82A}">
                    <a16:rowId xmlns:a16="http://schemas.microsoft.com/office/drawing/2014/main" val="2439734243"/>
                  </a:ext>
                </a:extLst>
              </a:tr>
              <a:tr h="921894">
                <a:tc>
                  <a:txBody>
                    <a:bodyPr/>
                    <a:lstStyle/>
                    <a:p>
                      <a:pPr>
                        <a:buNone/>
                      </a:pPr>
                      <a:r>
                        <a:rPr lang="en-US" b="0" dirty="0">
                          <a:latin typeface="Raleway" pitchFamily="2" charset="77"/>
                        </a:rPr>
                        <a:t>Listwise</a:t>
                      </a:r>
                    </a:p>
                  </a:txBody>
                  <a:tcPr anchor="ctr">
                    <a:solidFill>
                      <a:srgbClr val="ECECEC"/>
                    </a:solidFill>
                  </a:tcPr>
                </a:tc>
                <a:tc>
                  <a:txBody>
                    <a:bodyPr/>
                    <a:lstStyle/>
                    <a:p>
                      <a:pPr>
                        <a:buNone/>
                      </a:pPr>
                      <a:r>
                        <a:rPr lang="en-US">
                          <a:latin typeface="Raleway" pitchFamily="2" charset="77"/>
                        </a:rPr>
                        <a:t>(query, list)</a:t>
                      </a:r>
                    </a:p>
                  </a:txBody>
                  <a:tcPr anchor="ctr">
                    <a:solidFill>
                      <a:srgbClr val="ECECEC"/>
                    </a:solidFill>
                  </a:tcPr>
                </a:tc>
                <a:tc>
                  <a:txBody>
                    <a:bodyPr/>
                    <a:lstStyle/>
                    <a:p>
                      <a:pPr>
                        <a:buNone/>
                      </a:pPr>
                      <a:r>
                        <a:rPr lang="vi-VN" dirty="0">
                          <a:latin typeface="Raleway" pitchFamily="2" charset="77"/>
                        </a:rPr>
                        <a:t>Tối ưu toàn cục</a:t>
                      </a:r>
                    </a:p>
                  </a:txBody>
                  <a:tcPr anchor="ctr">
                    <a:solidFill>
                      <a:srgbClr val="ECECEC"/>
                    </a:solidFill>
                  </a:tcPr>
                </a:tc>
                <a:tc>
                  <a:txBody>
                    <a:bodyPr/>
                    <a:lstStyle/>
                    <a:p>
                      <a:pPr>
                        <a:buNone/>
                      </a:pPr>
                      <a:r>
                        <a:rPr lang="en-US" dirty="0">
                          <a:latin typeface="Raleway" pitchFamily="2" charset="77"/>
                        </a:rPr>
                        <a:t>Cao</a:t>
                      </a:r>
                    </a:p>
                  </a:txBody>
                  <a:tcPr anchor="ctr">
                    <a:solidFill>
                      <a:srgbClr val="ECECEC"/>
                    </a:solidFill>
                  </a:tcPr>
                </a:tc>
                <a:tc>
                  <a:txBody>
                    <a:bodyPr/>
                    <a:lstStyle/>
                    <a:p>
                      <a:pPr>
                        <a:buNone/>
                      </a:pPr>
                      <a:r>
                        <a:rPr lang="en-US" dirty="0">
                          <a:latin typeface="Raleway" pitchFamily="2" charset="77"/>
                        </a:rPr>
                        <a:t>Cao </a:t>
                      </a:r>
                      <a:r>
                        <a:rPr lang="en-US" dirty="0" err="1">
                          <a:latin typeface="Raleway" pitchFamily="2" charset="77"/>
                        </a:rPr>
                        <a:t>nhất</a:t>
                      </a:r>
                      <a:endParaRPr lang="en-US" dirty="0">
                        <a:latin typeface="Raleway" pitchFamily="2" charset="77"/>
                      </a:endParaRPr>
                    </a:p>
                  </a:txBody>
                  <a:tcPr anchor="ctr">
                    <a:solidFill>
                      <a:srgbClr val="ECECEC"/>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err="1">
                          <a:solidFill>
                            <a:srgbClr val="272525"/>
                          </a:solidFill>
                          <a:latin typeface="Raleway" charset="0"/>
                          <a:ea typeface="Inter" pitchFamily="34" charset="-122"/>
                          <a:cs typeface="Inter" pitchFamily="34" charset="-120"/>
                        </a:rPr>
                        <a:t>LambdaMART</a:t>
                      </a:r>
                      <a:r>
                        <a:rPr lang="en-US" sz="1800" dirty="0">
                          <a:solidFill>
                            <a:srgbClr val="272525"/>
                          </a:solidFill>
                          <a:latin typeface="Raleway" charset="0"/>
                          <a:ea typeface="Inter" pitchFamily="34" charset="-122"/>
                          <a:cs typeface="Inter" pitchFamily="34" charset="-120"/>
                        </a:rPr>
                        <a:t>, </a:t>
                      </a:r>
                      <a:r>
                        <a:rPr lang="en-US" sz="1800" dirty="0" err="1">
                          <a:solidFill>
                            <a:srgbClr val="272525"/>
                          </a:solidFill>
                          <a:latin typeface="Raleway" charset="0"/>
                          <a:ea typeface="Inter" pitchFamily="34" charset="-122"/>
                          <a:cs typeface="Inter" pitchFamily="34" charset="-120"/>
                        </a:rPr>
                        <a:t>ListNet</a:t>
                      </a:r>
                      <a:r>
                        <a:rPr lang="en-US" sz="1800" dirty="0">
                          <a:solidFill>
                            <a:srgbClr val="272525"/>
                          </a:solidFill>
                          <a:latin typeface="Raleway" charset="0"/>
                          <a:ea typeface="Inter" pitchFamily="34" charset="-122"/>
                          <a:cs typeface="Inter" pitchFamily="34" charset="-120"/>
                        </a:rPr>
                        <a:t>, </a:t>
                      </a:r>
                      <a:r>
                        <a:rPr lang="en-US" sz="1800" dirty="0" err="1">
                          <a:solidFill>
                            <a:srgbClr val="272525"/>
                          </a:solidFill>
                          <a:latin typeface="Raleway" charset="0"/>
                          <a:ea typeface="Inter" pitchFamily="34" charset="-122"/>
                          <a:cs typeface="Inter" pitchFamily="34" charset="-120"/>
                        </a:rPr>
                        <a:t>ListMLE</a:t>
                      </a:r>
                      <a:endParaRPr lang="en-US" sz="1800" dirty="0">
                        <a:latin typeface="Raleway" charset="0"/>
                      </a:endParaRPr>
                    </a:p>
                    <a:p>
                      <a:pPr>
                        <a:buNone/>
                      </a:pPr>
                      <a:endParaRPr lang="en-US" dirty="0">
                        <a:latin typeface="Raleway" pitchFamily="2" charset="77"/>
                      </a:endParaRPr>
                    </a:p>
                  </a:txBody>
                  <a:tcPr anchor="ctr">
                    <a:solidFill>
                      <a:srgbClr val="ECECEC"/>
                    </a:solidFill>
                  </a:tcPr>
                </a:tc>
                <a:extLst>
                  <a:ext uri="{0D108BD9-81ED-4DB2-BD59-A6C34878D82A}">
                    <a16:rowId xmlns:a16="http://schemas.microsoft.com/office/drawing/2014/main" val="2673478828"/>
                  </a:ext>
                </a:extLst>
              </a:tr>
            </a:tbl>
          </a:graphicData>
        </a:graphic>
      </p:graphicFrame>
      <p:sp>
        <p:nvSpPr>
          <p:cNvPr id="3" name="Text 0">
            <a:extLst>
              <a:ext uri="{FF2B5EF4-FFF2-40B4-BE49-F238E27FC236}">
                <a16:creationId xmlns:a16="http://schemas.microsoft.com/office/drawing/2014/main" id="{137D8E50-CBEA-0079-EAF3-4F8A3BA5163A}"/>
              </a:ext>
            </a:extLst>
          </p:cNvPr>
          <p:cNvSpPr/>
          <p:nvPr/>
        </p:nvSpPr>
        <p:spPr>
          <a:xfrm>
            <a:off x="1809154" y="1305639"/>
            <a:ext cx="11012091" cy="744260"/>
          </a:xfrm>
          <a:prstGeom prst="rect">
            <a:avLst/>
          </a:prstGeom>
          <a:noFill/>
          <a:ln/>
        </p:spPr>
        <p:txBody>
          <a:bodyPr wrap="none" lIns="0" tIns="0" rIns="0" bIns="0" rtlCol="0" anchor="t"/>
          <a:lstStyle/>
          <a:p>
            <a:pPr marL="0" indent="0" algn="ctr">
              <a:lnSpc>
                <a:spcPts val="5850"/>
              </a:lnSpc>
              <a:buNone/>
            </a:pPr>
            <a:r>
              <a:rPr lang="en-US" sz="3200" b="1" dirty="0">
                <a:solidFill>
                  <a:srgbClr val="000000"/>
                </a:solidFill>
                <a:latin typeface="Raleway" charset="0"/>
                <a:ea typeface="Petrona Bold" pitchFamily="34" charset="-122"/>
                <a:cs typeface="Petrona Bold" pitchFamily="34" charset="-120"/>
              </a:rPr>
              <a:t>So Sánh Các Phương Pháp Learn to Rank</a:t>
            </a:r>
            <a:endParaRPr lang="en-US" sz="3200" dirty="0">
              <a:latin typeface="Raleway" charset="0"/>
            </a:endParaRPr>
          </a:p>
        </p:txBody>
      </p:sp>
      <p:sp>
        <p:nvSpPr>
          <p:cNvPr id="4" name="Text 1">
            <a:extLst>
              <a:ext uri="{FF2B5EF4-FFF2-40B4-BE49-F238E27FC236}">
                <a16:creationId xmlns:a16="http://schemas.microsoft.com/office/drawing/2014/main" id="{B8B9B27F-7ADC-0438-2968-F652484E393D}"/>
              </a:ext>
            </a:extLst>
          </p:cNvPr>
          <p:cNvSpPr/>
          <p:nvPr/>
        </p:nvSpPr>
        <p:spPr>
          <a:xfrm>
            <a:off x="793790" y="2193607"/>
            <a:ext cx="13042821" cy="362903"/>
          </a:xfrm>
          <a:prstGeom prst="rect">
            <a:avLst/>
          </a:prstGeom>
          <a:noFill/>
          <a:ln/>
        </p:spPr>
        <p:txBody>
          <a:bodyPr wrap="none" lIns="0" tIns="0" rIns="0" bIns="0" rtlCol="0" anchor="t"/>
          <a:lstStyle/>
          <a:p>
            <a:pPr marL="0" indent="0" algn="ctr">
              <a:lnSpc>
                <a:spcPts val="2850"/>
              </a:lnSpc>
              <a:buNone/>
            </a:pPr>
            <a:r>
              <a:rPr lang="en-US" sz="1750" dirty="0">
                <a:solidFill>
                  <a:srgbClr val="272525"/>
                </a:solidFill>
                <a:latin typeface="Raleway" charset="0"/>
                <a:ea typeface="Inter" pitchFamily="34" charset="-122"/>
                <a:cs typeface="Inter" pitchFamily="34" charset="-120"/>
              </a:rPr>
              <a:t>Mỗi phương pháp LTR đều có ưu và nhược điểm riêng, phù hợp với các loại dữ liệu và mục tiêu khác nhau</a:t>
            </a:r>
            <a:r>
              <a:rPr lang="en-US" sz="1750" dirty="0">
                <a:solidFill>
                  <a:srgbClr val="272525"/>
                </a:solidFill>
                <a:latin typeface="Inter" pitchFamily="34" charset="0"/>
                <a:ea typeface="Inter" pitchFamily="34" charset="-122"/>
                <a:cs typeface="Inter" pitchFamily="34" charset="-120"/>
              </a:rPr>
              <a:t>.</a:t>
            </a:r>
            <a:endParaRPr lang="en-US" sz="1750" dirty="0"/>
          </a:p>
        </p:txBody>
      </p:sp>
    </p:spTree>
    <p:extLst>
      <p:ext uri="{BB962C8B-B14F-4D97-AF65-F5344CB8AC3E}">
        <p14:creationId xmlns:p14="http://schemas.microsoft.com/office/powerpoint/2010/main" val="20906829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FFDE93-F40A-1705-2C6A-5CC2CC72EF01}"/>
            </a:ext>
          </a:extLst>
        </p:cNvPr>
        <p:cNvGrpSpPr/>
        <p:nvPr/>
      </p:nvGrpSpPr>
      <p:grpSpPr>
        <a:xfrm>
          <a:off x="0" y="0"/>
          <a:ext cx="0" cy="0"/>
          <a:chOff x="0" y="0"/>
          <a:chExt cx="0" cy="0"/>
        </a:xfrm>
      </p:grpSpPr>
      <p:sp>
        <p:nvSpPr>
          <p:cNvPr id="4" name="Text 1">
            <a:extLst>
              <a:ext uri="{FF2B5EF4-FFF2-40B4-BE49-F238E27FC236}">
                <a16:creationId xmlns:a16="http://schemas.microsoft.com/office/drawing/2014/main" id="{0C17EF3F-DC80-8767-1B94-740D7C0C788C}"/>
              </a:ext>
            </a:extLst>
          </p:cNvPr>
          <p:cNvSpPr/>
          <p:nvPr/>
        </p:nvSpPr>
        <p:spPr>
          <a:xfrm>
            <a:off x="1" y="3043561"/>
            <a:ext cx="14630399" cy="1776718"/>
          </a:xfrm>
          <a:prstGeom prst="rect">
            <a:avLst/>
          </a:prstGeom>
          <a:noFill/>
          <a:ln/>
        </p:spPr>
        <p:txBody>
          <a:bodyPr wrap="square" lIns="0" tIns="0" rIns="0" bIns="0" rtlCol="0" anchor="t"/>
          <a:lstStyle/>
          <a:p>
            <a:pPr marL="0" indent="0" algn="ctr">
              <a:lnSpc>
                <a:spcPts val="5850"/>
              </a:lnSpc>
              <a:buNone/>
            </a:pPr>
            <a:r>
              <a:rPr lang="vi-VN" sz="4650" b="1" dirty="0">
                <a:solidFill>
                  <a:srgbClr val="000000"/>
                </a:solidFill>
                <a:latin typeface="Raleway" charset="0"/>
                <a:ea typeface="Petrona Bold" pitchFamily="34" charset="-122"/>
              </a:rPr>
              <a:t>3. Giới thiệu một số thuật toán </a:t>
            </a:r>
          </a:p>
          <a:p>
            <a:pPr marL="0" indent="0" algn="ctr">
              <a:lnSpc>
                <a:spcPts val="5850"/>
              </a:lnSpc>
              <a:buNone/>
            </a:pPr>
            <a:r>
              <a:rPr lang="vi-VN" sz="4650" b="1" dirty="0">
                <a:solidFill>
                  <a:srgbClr val="000000"/>
                </a:solidFill>
                <a:latin typeface="Raleway" charset="0"/>
                <a:ea typeface="Petrona Bold" pitchFamily="34" charset="-122"/>
              </a:rPr>
              <a:t>học máy nổi bật</a:t>
            </a:r>
          </a:p>
        </p:txBody>
      </p:sp>
      <p:pic>
        <p:nvPicPr>
          <p:cNvPr id="2050" name="Picture 2" descr="Ranknet Profile, News, Client Reviews &amp; Ratings At 10SEOS">
            <a:extLst>
              <a:ext uri="{FF2B5EF4-FFF2-40B4-BE49-F238E27FC236}">
                <a16:creationId xmlns:a16="http://schemas.microsoft.com/office/drawing/2014/main" id="{EDEC87F6-E7BB-E40A-47FC-E978D1499F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5845" y="1036320"/>
            <a:ext cx="4314704" cy="1403033"/>
          </a:xfrm>
          <a:prstGeom prst="rect">
            <a:avLst/>
          </a:prstGeom>
          <a:noFill/>
          <a:extLst>
            <a:ext uri="{909E8E84-426E-40DD-AFC4-6F175D3DCCD1}">
              <a14:hiddenFill xmlns:a14="http://schemas.microsoft.com/office/drawing/2010/main">
                <a:solidFill>
                  <a:srgbClr val="FFFFFF"/>
                </a:solidFill>
              </a14:hiddenFill>
            </a:ext>
          </a:extLst>
        </p:spPr>
      </p:pic>
      <p:sp>
        <p:nvSpPr>
          <p:cNvPr id="3" name="Hộp Văn bản 2">
            <a:extLst>
              <a:ext uri="{FF2B5EF4-FFF2-40B4-BE49-F238E27FC236}">
                <a16:creationId xmlns:a16="http://schemas.microsoft.com/office/drawing/2014/main" id="{F451803C-6FC0-6583-DE3A-A42569E28490}"/>
              </a:ext>
            </a:extLst>
          </p:cNvPr>
          <p:cNvSpPr txBox="1"/>
          <p:nvPr/>
        </p:nvSpPr>
        <p:spPr>
          <a:xfrm>
            <a:off x="8092440" y="5589508"/>
            <a:ext cx="4846320" cy="923330"/>
          </a:xfrm>
          <a:prstGeom prst="rect">
            <a:avLst/>
          </a:prstGeom>
          <a:noFill/>
        </p:spPr>
        <p:txBody>
          <a:bodyPr wrap="square">
            <a:spAutoFit/>
          </a:bodyPr>
          <a:lstStyle/>
          <a:p>
            <a:r>
              <a:rPr lang="vi-VN" sz="5400" b="1" dirty="0" err="1">
                <a:solidFill>
                  <a:srgbClr val="0070C0"/>
                </a:solidFill>
                <a:latin typeface="Raleway" pitchFamily="2" charset="0"/>
              </a:rPr>
              <a:t>LambdaRank</a:t>
            </a:r>
            <a:endParaRPr lang="vi-VN" sz="5400" b="1" dirty="0">
              <a:solidFill>
                <a:srgbClr val="0070C0"/>
              </a:solidFill>
              <a:latin typeface="Raleway" pitchFamily="2" charset="0"/>
            </a:endParaRPr>
          </a:p>
        </p:txBody>
      </p:sp>
    </p:spTree>
    <p:extLst>
      <p:ext uri="{BB962C8B-B14F-4D97-AF65-F5344CB8AC3E}">
        <p14:creationId xmlns:p14="http://schemas.microsoft.com/office/powerpoint/2010/main" val="21151627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88670" y="620792"/>
            <a:ext cx="7194947" cy="704255"/>
          </a:xfrm>
          <a:prstGeom prst="rect">
            <a:avLst/>
          </a:prstGeom>
          <a:noFill/>
          <a:ln/>
        </p:spPr>
        <p:txBody>
          <a:bodyPr wrap="none" lIns="0" tIns="0" rIns="0" bIns="0" rtlCol="0" anchor="t"/>
          <a:lstStyle/>
          <a:p>
            <a:pPr marL="0" indent="0" algn="l">
              <a:lnSpc>
                <a:spcPts val="5500"/>
              </a:lnSpc>
              <a:buNone/>
            </a:pPr>
            <a:r>
              <a:rPr lang="en-US" sz="3200" b="1" dirty="0">
                <a:solidFill>
                  <a:srgbClr val="1B1B27"/>
                </a:solidFill>
                <a:latin typeface="Raleway" pitchFamily="34" charset="0"/>
                <a:ea typeface="Raleway" pitchFamily="34" charset="-122"/>
                <a:cs typeface="Raleway" pitchFamily="34" charset="-120"/>
              </a:rPr>
              <a:t>Các Thuật Toán L2R Nổi Bật</a:t>
            </a:r>
            <a:endParaRPr lang="en-US" sz="3200" b="1" dirty="0"/>
          </a:p>
        </p:txBody>
      </p:sp>
      <p:sp>
        <p:nvSpPr>
          <p:cNvPr id="3" name="Text 1"/>
          <p:cNvSpPr/>
          <p:nvPr/>
        </p:nvSpPr>
        <p:spPr>
          <a:xfrm>
            <a:off x="788670" y="1370053"/>
            <a:ext cx="13053060" cy="360521"/>
          </a:xfrm>
          <a:prstGeom prst="rect">
            <a:avLst/>
          </a:prstGeom>
          <a:noFill/>
          <a:ln/>
        </p:spPr>
        <p:txBody>
          <a:bodyPr wrap="none" lIns="0" tIns="0" rIns="0" bIns="0" rtlCol="0" anchor="t"/>
          <a:lstStyle/>
          <a:p>
            <a:pPr marL="0" indent="0" algn="l">
              <a:lnSpc>
                <a:spcPts val="2800"/>
              </a:lnSpc>
              <a:buNone/>
            </a:pPr>
            <a:r>
              <a:rPr lang="en-US" sz="1750" dirty="0">
                <a:solidFill>
                  <a:srgbClr val="3C3939"/>
                </a:solidFill>
                <a:latin typeface="Raleway" charset="0"/>
                <a:ea typeface="Roboto" pitchFamily="34" charset="-122"/>
                <a:cs typeface="Roboto" pitchFamily="34" charset="-120"/>
              </a:rPr>
              <a:t>Dưới đây là ba thuật toán L2R phổ biến và được ứng dụng rộng rãi trong thực tiễn</a:t>
            </a:r>
            <a:r>
              <a:rPr lang="en-US" sz="1750" dirty="0">
                <a:solidFill>
                  <a:srgbClr val="3C3939"/>
                </a:solidFill>
                <a:latin typeface="Roboto" pitchFamily="34" charset="0"/>
                <a:ea typeface="Roboto" pitchFamily="34" charset="-122"/>
                <a:cs typeface="Roboto" pitchFamily="34" charset="-120"/>
              </a:rPr>
              <a:t>.</a:t>
            </a:r>
            <a:endParaRPr lang="en-US" sz="1750" dirty="0"/>
          </a:p>
        </p:txBody>
      </p:sp>
      <p:grpSp>
        <p:nvGrpSpPr>
          <p:cNvPr id="16" name="Group 15">
            <a:extLst>
              <a:ext uri="{FF2B5EF4-FFF2-40B4-BE49-F238E27FC236}">
                <a16:creationId xmlns:a16="http://schemas.microsoft.com/office/drawing/2014/main" id="{0FA921AC-2849-3BA4-2B01-45A5111744C6}"/>
              </a:ext>
            </a:extLst>
          </p:cNvPr>
          <p:cNvGrpSpPr/>
          <p:nvPr/>
        </p:nvGrpSpPr>
        <p:grpSpPr>
          <a:xfrm>
            <a:off x="788670" y="2389703"/>
            <a:ext cx="4351020" cy="3912156"/>
            <a:chOff x="788670" y="2389703"/>
            <a:chExt cx="4351020" cy="3912156"/>
          </a:xfrm>
        </p:grpSpPr>
        <p:pic>
          <p:nvPicPr>
            <p:cNvPr id="4" name="Image 0" descr="preencoded.png"/>
            <p:cNvPicPr>
              <a:picLocks noChangeAspect="1"/>
            </p:cNvPicPr>
            <p:nvPr/>
          </p:nvPicPr>
          <p:blipFill>
            <a:blip r:embed="rId3"/>
            <a:stretch>
              <a:fillRect/>
            </a:stretch>
          </p:blipFill>
          <p:spPr>
            <a:xfrm>
              <a:off x="788670" y="2389703"/>
              <a:ext cx="4351020" cy="901422"/>
            </a:xfrm>
            <a:prstGeom prst="rect">
              <a:avLst/>
            </a:prstGeom>
          </p:spPr>
        </p:pic>
        <p:sp>
          <p:nvSpPr>
            <p:cNvPr id="5" name="Text 2"/>
            <p:cNvSpPr/>
            <p:nvPr/>
          </p:nvSpPr>
          <p:spPr>
            <a:xfrm>
              <a:off x="1013936" y="3516392"/>
              <a:ext cx="2817019" cy="352068"/>
            </a:xfrm>
            <a:prstGeom prst="rect">
              <a:avLst/>
            </a:prstGeom>
            <a:noFill/>
            <a:ln/>
          </p:spPr>
          <p:txBody>
            <a:bodyPr wrap="none" lIns="0" tIns="0" rIns="0" bIns="0" rtlCol="0" anchor="t"/>
            <a:lstStyle/>
            <a:p>
              <a:pPr marL="0" indent="0" algn="l">
                <a:lnSpc>
                  <a:spcPts val="2750"/>
                </a:lnSpc>
                <a:buNone/>
              </a:pPr>
              <a:r>
                <a:rPr lang="en-US" sz="2200" dirty="0">
                  <a:solidFill>
                    <a:srgbClr val="3C3939"/>
                  </a:solidFill>
                  <a:latin typeface="Raleway" pitchFamily="34" charset="0"/>
                  <a:ea typeface="Raleway" pitchFamily="34" charset="-122"/>
                  <a:cs typeface="Raleway" pitchFamily="34" charset="-120"/>
                </a:rPr>
                <a:t>RankNet</a:t>
              </a:r>
              <a:endParaRPr lang="en-US" sz="2200" dirty="0"/>
            </a:p>
          </p:txBody>
        </p:sp>
        <p:sp>
          <p:nvSpPr>
            <p:cNvPr id="6" name="Text 3"/>
            <p:cNvSpPr/>
            <p:nvPr/>
          </p:nvSpPr>
          <p:spPr>
            <a:xfrm>
              <a:off x="1013936" y="4003596"/>
              <a:ext cx="3900488" cy="721043"/>
            </a:xfrm>
            <a:prstGeom prst="rect">
              <a:avLst/>
            </a:prstGeom>
            <a:noFill/>
            <a:ln/>
          </p:spPr>
          <p:txBody>
            <a:bodyPr wrap="square" lIns="0" tIns="0" rIns="0" bIns="0" rtlCol="0" anchor="t"/>
            <a:lstStyle/>
            <a:p>
              <a:pPr marL="0" indent="0" algn="just">
                <a:lnSpc>
                  <a:spcPts val="2800"/>
                </a:lnSpc>
                <a:buNone/>
              </a:pPr>
              <a:r>
                <a:rPr lang="en-US" sz="1750" b="1" dirty="0">
                  <a:solidFill>
                    <a:srgbClr val="3C3939"/>
                  </a:solidFill>
                  <a:latin typeface="Raleway" charset="0"/>
                  <a:ea typeface="Roboto" pitchFamily="34" charset="-122"/>
                  <a:cs typeface="Roboto" pitchFamily="34" charset="-120"/>
                </a:rPr>
                <a:t>Nền tảng:</a:t>
              </a:r>
              <a:r>
                <a:rPr lang="en-US" sz="1750" dirty="0">
                  <a:solidFill>
                    <a:srgbClr val="3C3939"/>
                  </a:solidFill>
                  <a:latin typeface="Raleway" charset="0"/>
                  <a:ea typeface="Roboto" pitchFamily="34" charset="-122"/>
                  <a:cs typeface="Roboto" pitchFamily="34" charset="-120"/>
                </a:rPr>
                <a:t> Sử dụng mạng neural để học một hàm xếp hạng.</a:t>
              </a:r>
              <a:endParaRPr lang="en-US" sz="1750" dirty="0">
                <a:latin typeface="Raleway" charset="0"/>
              </a:endParaRPr>
            </a:p>
          </p:txBody>
        </p:sp>
        <p:sp>
          <p:nvSpPr>
            <p:cNvPr id="7" name="Text 4"/>
            <p:cNvSpPr/>
            <p:nvPr/>
          </p:nvSpPr>
          <p:spPr>
            <a:xfrm>
              <a:off x="1013936" y="4859774"/>
              <a:ext cx="3900488" cy="1442085"/>
            </a:xfrm>
            <a:prstGeom prst="rect">
              <a:avLst/>
            </a:prstGeom>
            <a:noFill/>
            <a:ln/>
          </p:spPr>
          <p:txBody>
            <a:bodyPr wrap="square" lIns="0" tIns="0" rIns="0" bIns="0" rtlCol="0" anchor="t"/>
            <a:lstStyle/>
            <a:p>
              <a:pPr marL="0" indent="0" algn="just">
                <a:lnSpc>
                  <a:spcPts val="2800"/>
                </a:lnSpc>
                <a:buNone/>
              </a:pPr>
              <a:r>
                <a:rPr lang="en-US" sz="1750" b="1" dirty="0">
                  <a:solidFill>
                    <a:srgbClr val="3C3939"/>
                  </a:solidFill>
                  <a:latin typeface="Raleway" charset="0"/>
                  <a:ea typeface="Roboto" pitchFamily="34" charset="-122"/>
                  <a:cs typeface="Roboto" pitchFamily="34" charset="-120"/>
                </a:rPr>
                <a:t>Huấn luyện:</a:t>
              </a:r>
              <a:r>
                <a:rPr lang="en-US" sz="1750" dirty="0">
                  <a:solidFill>
                    <a:srgbClr val="3C3939"/>
                  </a:solidFill>
                  <a:latin typeface="Raleway" charset="0"/>
                  <a:ea typeface="Roboto" pitchFamily="34" charset="-122"/>
                  <a:cs typeface="Roboto" pitchFamily="34" charset="-120"/>
                </a:rPr>
                <a:t> Dựa trên việc so sánh các cặp tài liệu. Hàm mất mát (loss function) được thiết kế để giảm thiểu số cặp tài liệu bị xếp hạng sai.</a:t>
              </a:r>
              <a:endParaRPr lang="en-US" sz="1750" dirty="0">
                <a:latin typeface="Raleway" charset="0"/>
              </a:endParaRPr>
            </a:p>
          </p:txBody>
        </p:sp>
      </p:grpSp>
      <p:grpSp>
        <p:nvGrpSpPr>
          <p:cNvPr id="17" name="Group 16">
            <a:extLst>
              <a:ext uri="{FF2B5EF4-FFF2-40B4-BE49-F238E27FC236}">
                <a16:creationId xmlns:a16="http://schemas.microsoft.com/office/drawing/2014/main" id="{2BD08478-AA59-E46D-F79E-A021A09F6F6B}"/>
              </a:ext>
            </a:extLst>
          </p:cNvPr>
          <p:cNvGrpSpPr/>
          <p:nvPr/>
        </p:nvGrpSpPr>
        <p:grpSpPr>
          <a:xfrm>
            <a:off x="5139690" y="2389703"/>
            <a:ext cx="4351020" cy="4993720"/>
            <a:chOff x="5139690" y="2389703"/>
            <a:chExt cx="4351020" cy="4993720"/>
          </a:xfrm>
        </p:grpSpPr>
        <p:pic>
          <p:nvPicPr>
            <p:cNvPr id="8" name="Image 1" descr="preencoded.png"/>
            <p:cNvPicPr>
              <a:picLocks noChangeAspect="1"/>
            </p:cNvPicPr>
            <p:nvPr/>
          </p:nvPicPr>
          <p:blipFill>
            <a:blip r:embed="rId4"/>
            <a:stretch>
              <a:fillRect/>
            </a:stretch>
          </p:blipFill>
          <p:spPr>
            <a:xfrm>
              <a:off x="5139690" y="2389703"/>
              <a:ext cx="4351020" cy="901422"/>
            </a:xfrm>
            <a:prstGeom prst="rect">
              <a:avLst/>
            </a:prstGeom>
          </p:spPr>
        </p:pic>
        <p:sp>
          <p:nvSpPr>
            <p:cNvPr id="9" name="Text 5"/>
            <p:cNvSpPr/>
            <p:nvPr/>
          </p:nvSpPr>
          <p:spPr>
            <a:xfrm>
              <a:off x="5364956" y="3516392"/>
              <a:ext cx="2817019" cy="352068"/>
            </a:xfrm>
            <a:prstGeom prst="rect">
              <a:avLst/>
            </a:prstGeom>
            <a:noFill/>
            <a:ln/>
          </p:spPr>
          <p:txBody>
            <a:bodyPr wrap="none" lIns="0" tIns="0" rIns="0" bIns="0" rtlCol="0" anchor="t"/>
            <a:lstStyle/>
            <a:p>
              <a:pPr marL="0" indent="0" algn="l">
                <a:lnSpc>
                  <a:spcPts val="2750"/>
                </a:lnSpc>
                <a:buNone/>
              </a:pPr>
              <a:r>
                <a:rPr lang="en-US" sz="2200" dirty="0">
                  <a:solidFill>
                    <a:srgbClr val="3C3939"/>
                  </a:solidFill>
                  <a:latin typeface="Raleway" pitchFamily="34" charset="0"/>
                  <a:ea typeface="Raleway" pitchFamily="34" charset="-122"/>
                  <a:cs typeface="Raleway" pitchFamily="34" charset="-120"/>
                </a:rPr>
                <a:t>LambdaRank</a:t>
              </a:r>
              <a:endParaRPr lang="en-US" sz="2200" dirty="0"/>
            </a:p>
          </p:txBody>
        </p:sp>
        <p:sp>
          <p:nvSpPr>
            <p:cNvPr id="10" name="Text 6"/>
            <p:cNvSpPr/>
            <p:nvPr/>
          </p:nvSpPr>
          <p:spPr>
            <a:xfrm>
              <a:off x="5364956" y="4003596"/>
              <a:ext cx="3900488" cy="1442085"/>
            </a:xfrm>
            <a:prstGeom prst="rect">
              <a:avLst/>
            </a:prstGeom>
            <a:noFill/>
            <a:ln/>
          </p:spPr>
          <p:txBody>
            <a:bodyPr wrap="square" lIns="0" tIns="0" rIns="0" bIns="0" rtlCol="0" anchor="t"/>
            <a:lstStyle/>
            <a:p>
              <a:pPr marL="0" indent="0" algn="just">
                <a:lnSpc>
                  <a:spcPts val="2800"/>
                </a:lnSpc>
                <a:buNone/>
              </a:pPr>
              <a:r>
                <a:rPr lang="en-US" sz="1750" b="1" dirty="0">
                  <a:solidFill>
                    <a:srgbClr val="3C3939"/>
                  </a:solidFill>
                  <a:latin typeface="Raleway" charset="0"/>
                  <a:ea typeface="Roboto" pitchFamily="34" charset="-122"/>
                  <a:cs typeface="Roboto" pitchFamily="34" charset="-120"/>
                </a:rPr>
                <a:t>Cải tiến của RankNet:</a:t>
              </a:r>
              <a:r>
                <a:rPr lang="en-US" sz="1750" dirty="0">
                  <a:solidFill>
                    <a:srgbClr val="3C3939"/>
                  </a:solidFill>
                  <a:latin typeface="Raleway" charset="0"/>
                  <a:ea typeface="Roboto" pitchFamily="34" charset="-122"/>
                  <a:cs typeface="Roboto" pitchFamily="34" charset="-120"/>
                </a:rPr>
                <a:t> Kết hợp ý tưởng từ các chỉ số đánh giá xếp hạng (như NDCG) vào quá trình tính toán gradient.</a:t>
              </a:r>
              <a:endParaRPr lang="en-US" sz="1750" dirty="0">
                <a:latin typeface="Raleway" charset="0"/>
              </a:endParaRPr>
            </a:p>
          </p:txBody>
        </p:sp>
        <p:sp>
          <p:nvSpPr>
            <p:cNvPr id="11" name="Text 7"/>
            <p:cNvSpPr/>
            <p:nvPr/>
          </p:nvSpPr>
          <p:spPr>
            <a:xfrm>
              <a:off x="5364956" y="5580817"/>
              <a:ext cx="3900488" cy="1802606"/>
            </a:xfrm>
            <a:prstGeom prst="rect">
              <a:avLst/>
            </a:prstGeom>
            <a:noFill/>
            <a:ln/>
          </p:spPr>
          <p:txBody>
            <a:bodyPr wrap="square" lIns="0" tIns="0" rIns="0" bIns="0" rtlCol="0" anchor="t"/>
            <a:lstStyle/>
            <a:p>
              <a:pPr marL="0" indent="0" algn="just">
                <a:lnSpc>
                  <a:spcPts val="2800"/>
                </a:lnSpc>
                <a:buNone/>
              </a:pPr>
              <a:r>
                <a:rPr lang="en-US" sz="1750" b="1" dirty="0">
                  <a:solidFill>
                    <a:srgbClr val="3C3939"/>
                  </a:solidFill>
                  <a:latin typeface="Raleway" charset="0"/>
                  <a:ea typeface="Roboto" pitchFamily="34" charset="-122"/>
                  <a:cs typeface="Roboto" pitchFamily="34" charset="-120"/>
                </a:rPr>
                <a:t>"Lambda" trong tên gọi:</a:t>
              </a:r>
              <a:r>
                <a:rPr lang="en-US" sz="1750" dirty="0">
                  <a:solidFill>
                    <a:srgbClr val="3C3939"/>
                  </a:solidFill>
                  <a:latin typeface="Raleway" charset="0"/>
                  <a:ea typeface="Roboto" pitchFamily="34" charset="-122"/>
                  <a:cs typeface="Roboto" pitchFamily="34" charset="-120"/>
                </a:rPr>
                <a:t> Đại diện cho việc điều chỉnh gradient để ưu tiên các thay đổi mang lại lợi ích lớn cho chỉ số xếp hạng tổng thể, thay vì chỉ tập trung vào lỗi cặp.</a:t>
              </a:r>
              <a:endParaRPr lang="en-US" sz="1750" dirty="0">
                <a:latin typeface="Raleway" charset="0"/>
              </a:endParaRPr>
            </a:p>
          </p:txBody>
        </p:sp>
      </p:grpSp>
      <p:grpSp>
        <p:nvGrpSpPr>
          <p:cNvPr id="19" name="Group 18">
            <a:extLst>
              <a:ext uri="{FF2B5EF4-FFF2-40B4-BE49-F238E27FC236}">
                <a16:creationId xmlns:a16="http://schemas.microsoft.com/office/drawing/2014/main" id="{E0BB2AFD-B0E5-598F-29BB-DA81C1DD193B}"/>
              </a:ext>
            </a:extLst>
          </p:cNvPr>
          <p:cNvGrpSpPr/>
          <p:nvPr/>
        </p:nvGrpSpPr>
        <p:grpSpPr>
          <a:xfrm>
            <a:off x="9490710" y="2389703"/>
            <a:ext cx="4351020" cy="4272677"/>
            <a:chOff x="9490710" y="2389703"/>
            <a:chExt cx="4351020" cy="4272677"/>
          </a:xfrm>
        </p:grpSpPr>
        <p:pic>
          <p:nvPicPr>
            <p:cNvPr id="12" name="Image 2" descr="preencoded.png"/>
            <p:cNvPicPr>
              <a:picLocks noChangeAspect="1"/>
            </p:cNvPicPr>
            <p:nvPr/>
          </p:nvPicPr>
          <p:blipFill>
            <a:blip r:embed="rId5"/>
            <a:stretch>
              <a:fillRect/>
            </a:stretch>
          </p:blipFill>
          <p:spPr>
            <a:xfrm>
              <a:off x="9490710" y="2389703"/>
              <a:ext cx="4351020" cy="901422"/>
            </a:xfrm>
            <a:prstGeom prst="rect">
              <a:avLst/>
            </a:prstGeom>
          </p:spPr>
        </p:pic>
        <p:sp>
          <p:nvSpPr>
            <p:cNvPr id="13" name="Text 8"/>
            <p:cNvSpPr/>
            <p:nvPr/>
          </p:nvSpPr>
          <p:spPr>
            <a:xfrm>
              <a:off x="9715976" y="3516392"/>
              <a:ext cx="2817019" cy="352068"/>
            </a:xfrm>
            <a:prstGeom prst="rect">
              <a:avLst/>
            </a:prstGeom>
            <a:noFill/>
            <a:ln/>
          </p:spPr>
          <p:txBody>
            <a:bodyPr wrap="none" lIns="0" tIns="0" rIns="0" bIns="0" rtlCol="0" anchor="t"/>
            <a:lstStyle/>
            <a:p>
              <a:pPr marL="0" indent="0" algn="l">
                <a:lnSpc>
                  <a:spcPts val="2750"/>
                </a:lnSpc>
                <a:buNone/>
              </a:pPr>
              <a:r>
                <a:rPr lang="en-US" sz="2200" dirty="0">
                  <a:solidFill>
                    <a:srgbClr val="3C3939"/>
                  </a:solidFill>
                  <a:latin typeface="Raleway" pitchFamily="34" charset="0"/>
                  <a:ea typeface="Raleway" pitchFamily="34" charset="-122"/>
                  <a:cs typeface="Raleway" pitchFamily="34" charset="-120"/>
                </a:rPr>
                <a:t>LambdaMART</a:t>
              </a:r>
              <a:endParaRPr lang="en-US" sz="2200" dirty="0"/>
            </a:p>
          </p:txBody>
        </p:sp>
        <p:sp>
          <p:nvSpPr>
            <p:cNvPr id="14" name="Text 9"/>
            <p:cNvSpPr/>
            <p:nvPr/>
          </p:nvSpPr>
          <p:spPr>
            <a:xfrm>
              <a:off x="9715976" y="4003596"/>
              <a:ext cx="3900488" cy="1081564"/>
            </a:xfrm>
            <a:prstGeom prst="rect">
              <a:avLst/>
            </a:prstGeom>
            <a:noFill/>
            <a:ln/>
          </p:spPr>
          <p:txBody>
            <a:bodyPr wrap="square" lIns="0" tIns="0" rIns="0" bIns="0" rtlCol="0" anchor="t"/>
            <a:lstStyle/>
            <a:p>
              <a:pPr marL="0" indent="0" algn="just">
                <a:lnSpc>
                  <a:spcPts val="2800"/>
                </a:lnSpc>
                <a:buNone/>
              </a:pPr>
              <a:r>
                <a:rPr lang="en-US" sz="1750" b="1" dirty="0">
                  <a:solidFill>
                    <a:srgbClr val="3C3939"/>
                  </a:solidFill>
                  <a:latin typeface="Raleway" charset="0"/>
                  <a:ea typeface="Roboto" pitchFamily="34" charset="-122"/>
                  <a:cs typeface="Roboto" pitchFamily="34" charset="-120"/>
                </a:rPr>
                <a:t>Kết hợp:</a:t>
              </a:r>
              <a:r>
                <a:rPr lang="en-US" sz="1750" dirty="0">
                  <a:solidFill>
                    <a:srgbClr val="3C3939"/>
                  </a:solidFill>
                  <a:latin typeface="Raleway" charset="0"/>
                  <a:ea typeface="Roboto" pitchFamily="34" charset="-122"/>
                  <a:cs typeface="Roboto" pitchFamily="34" charset="-120"/>
                </a:rPr>
                <a:t> Là sự kết hợp mạnh mẽ giữa LambdaRank và Gradient Boosted Decision Trees (GBDT).</a:t>
              </a:r>
              <a:endParaRPr lang="en-US" sz="1750" dirty="0">
                <a:latin typeface="Raleway" charset="0"/>
              </a:endParaRPr>
            </a:p>
          </p:txBody>
        </p:sp>
        <p:sp>
          <p:nvSpPr>
            <p:cNvPr id="15" name="Text 10"/>
            <p:cNvSpPr/>
            <p:nvPr/>
          </p:nvSpPr>
          <p:spPr>
            <a:xfrm>
              <a:off x="9715976" y="5220295"/>
              <a:ext cx="3900488" cy="1442085"/>
            </a:xfrm>
            <a:prstGeom prst="rect">
              <a:avLst/>
            </a:prstGeom>
            <a:noFill/>
            <a:ln/>
          </p:spPr>
          <p:txBody>
            <a:bodyPr wrap="square" lIns="0" tIns="0" rIns="0" bIns="0" rtlCol="0" anchor="t"/>
            <a:lstStyle/>
            <a:p>
              <a:pPr marL="0" indent="0" algn="just">
                <a:lnSpc>
                  <a:spcPts val="2800"/>
                </a:lnSpc>
                <a:buNone/>
              </a:pPr>
              <a:r>
                <a:rPr lang="en-US" sz="1750" b="1" dirty="0">
                  <a:solidFill>
                    <a:srgbClr val="3C3939"/>
                  </a:solidFill>
                  <a:latin typeface="Raleway" charset="0"/>
                  <a:ea typeface="Roboto" pitchFamily="34" charset="-122"/>
                  <a:cs typeface="Roboto" pitchFamily="34" charset="-120"/>
                </a:rPr>
                <a:t>Hiệu quả:</a:t>
              </a:r>
              <a:r>
                <a:rPr lang="en-US" sz="1750" dirty="0">
                  <a:solidFill>
                    <a:srgbClr val="3C3939"/>
                  </a:solidFill>
                  <a:latin typeface="Raleway" charset="0"/>
                  <a:ea typeface="Roboto" pitchFamily="34" charset="-122"/>
                  <a:cs typeface="Roboto" pitchFamily="34" charset="-120"/>
                </a:rPr>
                <a:t> Được coi là một trong những thuật toán L2R hiệu quả nhất, được sử dụng rộng rãi trong các hệ thống tìm kiếm thương mại.</a:t>
              </a:r>
              <a:endParaRPr lang="en-US" sz="1750" dirty="0">
                <a:latin typeface="Raleway" charset="0"/>
              </a:endParaRPr>
            </a:p>
          </p:txBody>
        </p:sp>
      </p:grpSp>
      <p:sp>
        <p:nvSpPr>
          <p:cNvPr id="18" name="Text 1">
            <a:extLst>
              <a:ext uri="{FF2B5EF4-FFF2-40B4-BE49-F238E27FC236}">
                <a16:creationId xmlns:a16="http://schemas.microsoft.com/office/drawing/2014/main" id="{A8975E48-145F-5158-7052-CFDA488FC6ED}"/>
              </a:ext>
            </a:extLst>
          </p:cNvPr>
          <p:cNvSpPr/>
          <p:nvPr/>
        </p:nvSpPr>
        <p:spPr>
          <a:xfrm>
            <a:off x="1858725" y="2663190"/>
            <a:ext cx="1792485" cy="360521"/>
          </a:xfrm>
          <a:prstGeom prst="rect">
            <a:avLst/>
          </a:prstGeom>
          <a:noFill/>
          <a:ln/>
        </p:spPr>
        <p:txBody>
          <a:bodyPr wrap="none" lIns="0" tIns="0" rIns="0" bIns="0" rtlCol="0" anchor="t"/>
          <a:lstStyle/>
          <a:p>
            <a:pPr marL="0" indent="0" algn="l">
              <a:lnSpc>
                <a:spcPts val="2800"/>
              </a:lnSpc>
              <a:buNone/>
            </a:pPr>
            <a:r>
              <a:rPr lang="en-US" sz="1750" dirty="0">
                <a:solidFill>
                  <a:srgbClr val="3C3939"/>
                </a:solidFill>
                <a:latin typeface="Raleway" charset="0"/>
                <a:ea typeface="Roboto" pitchFamily="34" charset="-122"/>
                <a:cs typeface="Roboto" pitchFamily="34" charset="-120"/>
              </a:rPr>
              <a:t>Pairwise</a:t>
            </a:r>
            <a:endParaRPr lang="en-US" sz="1750" dirty="0"/>
          </a:p>
        </p:txBody>
      </p:sp>
      <p:sp>
        <p:nvSpPr>
          <p:cNvPr id="21" name="Text 1">
            <a:extLst>
              <a:ext uri="{FF2B5EF4-FFF2-40B4-BE49-F238E27FC236}">
                <a16:creationId xmlns:a16="http://schemas.microsoft.com/office/drawing/2014/main" id="{BDEC229B-D3BD-1C24-A332-A0B35E30EE04}"/>
              </a:ext>
            </a:extLst>
          </p:cNvPr>
          <p:cNvSpPr/>
          <p:nvPr/>
        </p:nvSpPr>
        <p:spPr>
          <a:xfrm>
            <a:off x="10505961" y="2669520"/>
            <a:ext cx="1792485" cy="360521"/>
          </a:xfrm>
          <a:prstGeom prst="rect">
            <a:avLst/>
          </a:prstGeom>
          <a:noFill/>
          <a:ln/>
        </p:spPr>
        <p:txBody>
          <a:bodyPr wrap="none" lIns="0" tIns="0" rIns="0" bIns="0" rtlCol="0" anchor="t"/>
          <a:lstStyle/>
          <a:p>
            <a:pPr marL="0" indent="0" algn="l">
              <a:lnSpc>
                <a:spcPts val="2800"/>
              </a:lnSpc>
              <a:buNone/>
            </a:pPr>
            <a:r>
              <a:rPr lang="en-US" sz="1750" dirty="0">
                <a:solidFill>
                  <a:srgbClr val="3C3939"/>
                </a:solidFill>
                <a:latin typeface="Raleway" charset="0"/>
                <a:ea typeface="Roboto" pitchFamily="34" charset="-122"/>
                <a:cs typeface="Roboto" pitchFamily="34" charset="-120"/>
              </a:rPr>
              <a:t>Listwise</a:t>
            </a:r>
            <a:endParaRPr lang="en-US" sz="1750" dirty="0"/>
          </a:p>
        </p:txBody>
      </p:sp>
      <p:sp>
        <p:nvSpPr>
          <p:cNvPr id="22" name="Text 1">
            <a:extLst>
              <a:ext uri="{FF2B5EF4-FFF2-40B4-BE49-F238E27FC236}">
                <a16:creationId xmlns:a16="http://schemas.microsoft.com/office/drawing/2014/main" id="{264C00B0-5B3A-B12E-75B8-6997B7C07B53}"/>
              </a:ext>
            </a:extLst>
          </p:cNvPr>
          <p:cNvSpPr/>
          <p:nvPr/>
        </p:nvSpPr>
        <p:spPr>
          <a:xfrm>
            <a:off x="6021487" y="2658458"/>
            <a:ext cx="1156553" cy="365253"/>
          </a:xfrm>
          <a:prstGeom prst="rect">
            <a:avLst/>
          </a:prstGeom>
          <a:noFill/>
          <a:ln/>
        </p:spPr>
        <p:txBody>
          <a:bodyPr wrap="none" lIns="0" tIns="0" rIns="0" bIns="0" rtlCol="0" anchor="t"/>
          <a:lstStyle/>
          <a:p>
            <a:pPr marL="0" indent="0" algn="l">
              <a:lnSpc>
                <a:spcPts val="2800"/>
              </a:lnSpc>
              <a:buNone/>
            </a:pPr>
            <a:r>
              <a:rPr lang="en-US" sz="1750" dirty="0">
                <a:solidFill>
                  <a:srgbClr val="3C3939"/>
                </a:solidFill>
                <a:latin typeface="Raleway" charset="0"/>
                <a:ea typeface="Roboto" pitchFamily="34" charset="-122"/>
                <a:cs typeface="Roboto" pitchFamily="34" charset="-120"/>
              </a:rPr>
              <a:t>Pairwise</a:t>
            </a:r>
            <a:endParaRPr lang="en-US" sz="175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906899"/>
            <a:ext cx="8171259" cy="744260"/>
          </a:xfrm>
          <a:prstGeom prst="rect">
            <a:avLst/>
          </a:prstGeom>
          <a:noFill/>
          <a:ln/>
        </p:spPr>
        <p:txBody>
          <a:bodyPr wrap="none" lIns="0" tIns="0" rIns="0" bIns="0" rtlCol="0" anchor="t"/>
          <a:lstStyle/>
          <a:p>
            <a:pPr marL="0" indent="0" algn="l">
              <a:lnSpc>
                <a:spcPts val="5850"/>
              </a:lnSpc>
              <a:buNone/>
            </a:pPr>
            <a:r>
              <a:rPr lang="en-US" sz="3200" b="1" dirty="0">
                <a:solidFill>
                  <a:srgbClr val="000000"/>
                </a:solidFill>
                <a:latin typeface="Raleway" charset="0"/>
                <a:ea typeface="Petrona Bold" pitchFamily="34" charset="-122"/>
                <a:cs typeface="Petrona Bold" pitchFamily="34" charset="-120"/>
              </a:rPr>
              <a:t>So Sánh Chi Tiết Các Mô Hình</a:t>
            </a:r>
            <a:endParaRPr lang="en-US" sz="3200" dirty="0">
              <a:latin typeface="Raleway" charset="0"/>
            </a:endParaRPr>
          </a:p>
        </p:txBody>
      </p:sp>
      <p:grpSp>
        <p:nvGrpSpPr>
          <p:cNvPr id="44" name="Group 43">
            <a:extLst>
              <a:ext uri="{FF2B5EF4-FFF2-40B4-BE49-F238E27FC236}">
                <a16:creationId xmlns:a16="http://schemas.microsoft.com/office/drawing/2014/main" id="{ECAEE57D-312C-481D-434F-13C67D5F6E4D}"/>
              </a:ext>
            </a:extLst>
          </p:cNvPr>
          <p:cNvGrpSpPr/>
          <p:nvPr/>
        </p:nvGrpSpPr>
        <p:grpSpPr>
          <a:xfrm>
            <a:off x="793790" y="2104787"/>
            <a:ext cx="13042821" cy="5217795"/>
            <a:chOff x="793790" y="2104787"/>
            <a:chExt cx="13042821" cy="5217795"/>
          </a:xfrm>
        </p:grpSpPr>
        <p:sp>
          <p:nvSpPr>
            <p:cNvPr id="3" name="Shape 1"/>
            <p:cNvSpPr/>
            <p:nvPr/>
          </p:nvSpPr>
          <p:spPr>
            <a:xfrm>
              <a:off x="793790" y="2104787"/>
              <a:ext cx="13042821" cy="5217795"/>
            </a:xfrm>
            <a:prstGeom prst="roundRect">
              <a:avLst>
                <a:gd name="adj" fmla="val 1826"/>
              </a:avLst>
            </a:prstGeom>
            <a:noFill/>
            <a:ln w="7620">
              <a:solidFill>
                <a:srgbClr val="000000">
                  <a:alpha val="8000"/>
                </a:srgbClr>
              </a:solidFill>
              <a:prstDash val="solid"/>
            </a:ln>
          </p:spPr>
          <p:txBody>
            <a:bodyPr/>
            <a:lstStyle/>
            <a:p>
              <a:endParaRPr lang="en-US">
                <a:latin typeface="Raleway" charset="0"/>
              </a:endParaRPr>
            </a:p>
          </p:txBody>
        </p:sp>
        <p:sp>
          <p:nvSpPr>
            <p:cNvPr id="4" name="Shape 2"/>
            <p:cNvSpPr/>
            <p:nvPr/>
          </p:nvSpPr>
          <p:spPr>
            <a:xfrm>
              <a:off x="801410" y="2112407"/>
              <a:ext cx="13027581" cy="650319"/>
            </a:xfrm>
            <a:prstGeom prst="rect">
              <a:avLst/>
            </a:prstGeom>
            <a:solidFill>
              <a:srgbClr val="FFFFFF">
                <a:alpha val="4000"/>
              </a:srgbClr>
            </a:solidFill>
            <a:ln/>
          </p:spPr>
          <p:txBody>
            <a:bodyPr/>
            <a:lstStyle/>
            <a:p>
              <a:endParaRPr lang="en-US" dirty="0">
                <a:latin typeface="Raleway" charset="0"/>
              </a:endParaRPr>
            </a:p>
          </p:txBody>
        </p:sp>
        <p:sp>
          <p:nvSpPr>
            <p:cNvPr id="5" name="Text 3"/>
            <p:cNvSpPr/>
            <p:nvPr/>
          </p:nvSpPr>
          <p:spPr>
            <a:xfrm>
              <a:off x="1028462" y="2256115"/>
              <a:ext cx="2799397" cy="362903"/>
            </a:xfrm>
            <a:prstGeom prst="rect">
              <a:avLst/>
            </a:prstGeom>
            <a:noFill/>
            <a:ln/>
          </p:spPr>
          <p:txBody>
            <a:bodyPr wrap="none" lIns="0" tIns="0" rIns="0" bIns="0" rtlCol="0" anchor="t"/>
            <a:lstStyle/>
            <a:p>
              <a:pPr marL="0" indent="0" algn="l">
                <a:lnSpc>
                  <a:spcPts val="2850"/>
                </a:lnSpc>
                <a:buNone/>
              </a:pPr>
              <a:r>
                <a:rPr lang="en-US" sz="1750" b="1" dirty="0">
                  <a:solidFill>
                    <a:srgbClr val="272525"/>
                  </a:solidFill>
                  <a:latin typeface="Raleway" charset="0"/>
                  <a:ea typeface="Inter" pitchFamily="34" charset="-122"/>
                  <a:cs typeface="Inter" pitchFamily="34" charset="-120"/>
                </a:rPr>
                <a:t>Tiêu chí</a:t>
              </a:r>
              <a:endParaRPr lang="en-US" sz="1750" dirty="0">
                <a:latin typeface="Raleway" charset="0"/>
              </a:endParaRPr>
            </a:p>
          </p:txBody>
        </p:sp>
        <p:sp>
          <p:nvSpPr>
            <p:cNvPr id="6" name="Text 4"/>
            <p:cNvSpPr/>
            <p:nvPr/>
          </p:nvSpPr>
          <p:spPr>
            <a:xfrm>
              <a:off x="4289108" y="2256115"/>
              <a:ext cx="2795588" cy="362903"/>
            </a:xfrm>
            <a:prstGeom prst="rect">
              <a:avLst/>
            </a:prstGeom>
            <a:noFill/>
            <a:ln/>
          </p:spPr>
          <p:txBody>
            <a:bodyPr wrap="none" lIns="0" tIns="0" rIns="0" bIns="0" rtlCol="0" anchor="t"/>
            <a:lstStyle/>
            <a:p>
              <a:pPr marL="0" indent="0" algn="l">
                <a:lnSpc>
                  <a:spcPts val="2850"/>
                </a:lnSpc>
                <a:buNone/>
              </a:pPr>
              <a:r>
                <a:rPr lang="en-US" sz="1750" b="1" dirty="0">
                  <a:solidFill>
                    <a:srgbClr val="272525"/>
                  </a:solidFill>
                  <a:latin typeface="Raleway" charset="0"/>
                  <a:ea typeface="Inter" pitchFamily="34" charset="-122"/>
                  <a:cs typeface="Inter" pitchFamily="34" charset="-120"/>
                </a:rPr>
                <a:t>RankNet</a:t>
              </a:r>
              <a:endParaRPr lang="en-US" sz="1750" dirty="0">
                <a:latin typeface="Raleway" charset="0"/>
              </a:endParaRPr>
            </a:p>
          </p:txBody>
        </p:sp>
        <p:sp>
          <p:nvSpPr>
            <p:cNvPr id="7" name="Text 5"/>
            <p:cNvSpPr/>
            <p:nvPr/>
          </p:nvSpPr>
          <p:spPr>
            <a:xfrm>
              <a:off x="7545943" y="2256115"/>
              <a:ext cx="2795588" cy="362903"/>
            </a:xfrm>
            <a:prstGeom prst="rect">
              <a:avLst/>
            </a:prstGeom>
            <a:noFill/>
            <a:ln/>
          </p:spPr>
          <p:txBody>
            <a:bodyPr wrap="none" lIns="0" tIns="0" rIns="0" bIns="0" rtlCol="0" anchor="t"/>
            <a:lstStyle/>
            <a:p>
              <a:pPr marL="0" indent="0" algn="l">
                <a:lnSpc>
                  <a:spcPts val="2850"/>
                </a:lnSpc>
                <a:buNone/>
              </a:pPr>
              <a:r>
                <a:rPr lang="en-US" sz="1750" b="1" dirty="0">
                  <a:solidFill>
                    <a:srgbClr val="272525"/>
                  </a:solidFill>
                  <a:latin typeface="Raleway" charset="0"/>
                  <a:ea typeface="Inter" pitchFamily="34" charset="-122"/>
                  <a:cs typeface="Inter" pitchFamily="34" charset="-120"/>
                </a:rPr>
                <a:t>LambdaRank</a:t>
              </a:r>
              <a:endParaRPr lang="en-US" sz="1750" dirty="0">
                <a:latin typeface="Raleway" charset="0"/>
              </a:endParaRPr>
            </a:p>
          </p:txBody>
        </p:sp>
        <p:sp>
          <p:nvSpPr>
            <p:cNvPr id="8" name="Text 6"/>
            <p:cNvSpPr/>
            <p:nvPr/>
          </p:nvSpPr>
          <p:spPr>
            <a:xfrm>
              <a:off x="10802779" y="2256115"/>
              <a:ext cx="2799397" cy="362903"/>
            </a:xfrm>
            <a:prstGeom prst="rect">
              <a:avLst/>
            </a:prstGeom>
            <a:noFill/>
            <a:ln/>
          </p:spPr>
          <p:txBody>
            <a:bodyPr wrap="none" lIns="0" tIns="0" rIns="0" bIns="0" rtlCol="0" anchor="t"/>
            <a:lstStyle/>
            <a:p>
              <a:pPr marL="0" indent="0" algn="l">
                <a:lnSpc>
                  <a:spcPts val="2850"/>
                </a:lnSpc>
                <a:buNone/>
              </a:pPr>
              <a:r>
                <a:rPr lang="en-US" sz="1750" b="1" dirty="0">
                  <a:solidFill>
                    <a:srgbClr val="272525"/>
                  </a:solidFill>
                  <a:latin typeface="Raleway" charset="0"/>
                  <a:ea typeface="Inter" pitchFamily="34" charset="-122"/>
                  <a:cs typeface="Inter" pitchFamily="34" charset="-120"/>
                </a:rPr>
                <a:t>LambdaMART</a:t>
              </a:r>
              <a:endParaRPr lang="en-US" sz="1750" dirty="0">
                <a:latin typeface="Raleway" charset="0"/>
              </a:endParaRPr>
            </a:p>
          </p:txBody>
        </p:sp>
        <p:sp>
          <p:nvSpPr>
            <p:cNvPr id="9" name="Shape 7"/>
            <p:cNvSpPr/>
            <p:nvPr/>
          </p:nvSpPr>
          <p:spPr>
            <a:xfrm>
              <a:off x="801410" y="2762726"/>
              <a:ext cx="13027581" cy="650319"/>
            </a:xfrm>
            <a:prstGeom prst="rect">
              <a:avLst/>
            </a:prstGeom>
            <a:solidFill>
              <a:srgbClr val="000000">
                <a:alpha val="4000"/>
              </a:srgbClr>
            </a:solidFill>
            <a:ln/>
          </p:spPr>
          <p:txBody>
            <a:bodyPr/>
            <a:lstStyle/>
            <a:p>
              <a:endParaRPr lang="en-US">
                <a:latin typeface="Raleway" charset="0"/>
              </a:endParaRPr>
            </a:p>
          </p:txBody>
        </p:sp>
        <p:sp>
          <p:nvSpPr>
            <p:cNvPr id="10" name="Text 8"/>
            <p:cNvSpPr/>
            <p:nvPr/>
          </p:nvSpPr>
          <p:spPr>
            <a:xfrm>
              <a:off x="1028462" y="2906435"/>
              <a:ext cx="2799397" cy="36290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Raleway" charset="0"/>
                  <a:ea typeface="Inter" pitchFamily="34" charset="-122"/>
                  <a:cs typeface="Inter" pitchFamily="34" charset="-120"/>
                </a:rPr>
                <a:t>Loại học</a:t>
              </a:r>
              <a:endParaRPr lang="en-US" sz="1750" dirty="0">
                <a:latin typeface="Raleway" charset="0"/>
              </a:endParaRPr>
            </a:p>
          </p:txBody>
        </p:sp>
        <p:sp>
          <p:nvSpPr>
            <p:cNvPr id="11" name="Text 9"/>
            <p:cNvSpPr/>
            <p:nvPr/>
          </p:nvSpPr>
          <p:spPr>
            <a:xfrm>
              <a:off x="4289108" y="2906435"/>
              <a:ext cx="2795588" cy="36290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Raleway" charset="0"/>
                  <a:ea typeface="Inter" pitchFamily="34" charset="-122"/>
                  <a:cs typeface="Inter" pitchFamily="34" charset="-120"/>
                </a:rPr>
                <a:t>Pairwise</a:t>
              </a:r>
              <a:endParaRPr lang="en-US" sz="1750" dirty="0">
                <a:latin typeface="Raleway" charset="0"/>
              </a:endParaRPr>
            </a:p>
          </p:txBody>
        </p:sp>
        <p:sp>
          <p:nvSpPr>
            <p:cNvPr id="12" name="Text 10"/>
            <p:cNvSpPr/>
            <p:nvPr/>
          </p:nvSpPr>
          <p:spPr>
            <a:xfrm>
              <a:off x="7545943" y="2906435"/>
              <a:ext cx="2795588" cy="36290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Raleway" charset="0"/>
                  <a:ea typeface="Inter" pitchFamily="34" charset="-122"/>
                  <a:cs typeface="Inter" pitchFamily="34" charset="-120"/>
                </a:rPr>
                <a:t>Pairwise</a:t>
              </a:r>
              <a:endParaRPr lang="en-US" sz="1750" dirty="0">
                <a:latin typeface="Raleway" charset="0"/>
              </a:endParaRPr>
            </a:p>
          </p:txBody>
        </p:sp>
        <p:sp>
          <p:nvSpPr>
            <p:cNvPr id="13" name="Text 11"/>
            <p:cNvSpPr/>
            <p:nvPr/>
          </p:nvSpPr>
          <p:spPr>
            <a:xfrm>
              <a:off x="10802779" y="2906435"/>
              <a:ext cx="2799397" cy="36290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Raleway" charset="0"/>
                  <a:ea typeface="Inter" pitchFamily="34" charset="-122"/>
                  <a:cs typeface="Inter" pitchFamily="34" charset="-120"/>
                </a:rPr>
                <a:t>Listwise (thực tế)</a:t>
              </a:r>
              <a:endParaRPr lang="en-US" sz="1750" dirty="0">
                <a:latin typeface="Raleway" charset="0"/>
              </a:endParaRPr>
            </a:p>
          </p:txBody>
        </p:sp>
        <p:sp>
          <p:nvSpPr>
            <p:cNvPr id="14" name="Shape 12"/>
            <p:cNvSpPr/>
            <p:nvPr/>
          </p:nvSpPr>
          <p:spPr>
            <a:xfrm>
              <a:off x="801410" y="3413046"/>
              <a:ext cx="13027581" cy="650319"/>
            </a:xfrm>
            <a:prstGeom prst="rect">
              <a:avLst/>
            </a:prstGeom>
            <a:solidFill>
              <a:srgbClr val="FFFFFF">
                <a:alpha val="4000"/>
              </a:srgbClr>
            </a:solidFill>
            <a:ln/>
          </p:spPr>
          <p:txBody>
            <a:bodyPr/>
            <a:lstStyle/>
            <a:p>
              <a:endParaRPr lang="en-US">
                <a:latin typeface="Raleway" charset="0"/>
              </a:endParaRPr>
            </a:p>
          </p:txBody>
        </p:sp>
        <p:sp>
          <p:nvSpPr>
            <p:cNvPr id="15" name="Text 13"/>
            <p:cNvSpPr/>
            <p:nvPr/>
          </p:nvSpPr>
          <p:spPr>
            <a:xfrm>
              <a:off x="1028462" y="3556754"/>
              <a:ext cx="2799397" cy="36290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Raleway" charset="0"/>
                  <a:ea typeface="Inter" pitchFamily="34" charset="-122"/>
                  <a:cs typeface="Inter" pitchFamily="34" charset="-120"/>
                </a:rPr>
                <a:t>Mô hình học</a:t>
              </a:r>
              <a:endParaRPr lang="en-US" sz="1750" dirty="0">
                <a:latin typeface="Raleway" charset="0"/>
              </a:endParaRPr>
            </a:p>
          </p:txBody>
        </p:sp>
        <p:sp>
          <p:nvSpPr>
            <p:cNvPr id="16" name="Text 14"/>
            <p:cNvSpPr/>
            <p:nvPr/>
          </p:nvSpPr>
          <p:spPr>
            <a:xfrm>
              <a:off x="4289108" y="3556754"/>
              <a:ext cx="2795588" cy="36290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Raleway" charset="0"/>
                  <a:ea typeface="Inter" pitchFamily="34" charset="-122"/>
                  <a:cs typeface="Inter" pitchFamily="34" charset="-120"/>
                </a:rPr>
                <a:t>Mạng nơ-ron</a:t>
              </a:r>
              <a:endParaRPr lang="en-US" sz="1750" dirty="0">
                <a:latin typeface="Raleway" charset="0"/>
              </a:endParaRPr>
            </a:p>
          </p:txBody>
        </p:sp>
        <p:sp>
          <p:nvSpPr>
            <p:cNvPr id="17" name="Text 15"/>
            <p:cNvSpPr/>
            <p:nvPr/>
          </p:nvSpPr>
          <p:spPr>
            <a:xfrm>
              <a:off x="7545943" y="3556754"/>
              <a:ext cx="2795588" cy="36290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Raleway" charset="0"/>
                  <a:ea typeface="Inter" pitchFamily="34" charset="-122"/>
                  <a:cs typeface="Inter" pitchFamily="34" charset="-120"/>
                </a:rPr>
                <a:t>Mạng nơ-ron</a:t>
              </a:r>
              <a:endParaRPr lang="en-US" sz="1750" dirty="0">
                <a:latin typeface="Raleway" charset="0"/>
              </a:endParaRPr>
            </a:p>
          </p:txBody>
        </p:sp>
        <p:sp>
          <p:nvSpPr>
            <p:cNvPr id="18" name="Text 16"/>
            <p:cNvSpPr/>
            <p:nvPr/>
          </p:nvSpPr>
          <p:spPr>
            <a:xfrm>
              <a:off x="10802779" y="3556754"/>
              <a:ext cx="2799397" cy="36290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Raleway" charset="0"/>
                  <a:ea typeface="Inter" pitchFamily="34" charset="-122"/>
                  <a:cs typeface="Inter" pitchFamily="34" charset="-120"/>
                </a:rPr>
                <a:t>Cây quyết định (GBDT)</a:t>
              </a:r>
              <a:endParaRPr lang="en-US" sz="1750" dirty="0">
                <a:latin typeface="Raleway" charset="0"/>
              </a:endParaRPr>
            </a:p>
          </p:txBody>
        </p:sp>
        <p:sp>
          <p:nvSpPr>
            <p:cNvPr id="19" name="Shape 17"/>
            <p:cNvSpPr/>
            <p:nvPr/>
          </p:nvSpPr>
          <p:spPr>
            <a:xfrm>
              <a:off x="801410" y="4063365"/>
              <a:ext cx="13027581" cy="650319"/>
            </a:xfrm>
            <a:prstGeom prst="rect">
              <a:avLst/>
            </a:prstGeom>
            <a:solidFill>
              <a:srgbClr val="000000">
                <a:alpha val="4000"/>
              </a:srgbClr>
            </a:solidFill>
            <a:ln/>
          </p:spPr>
          <p:txBody>
            <a:bodyPr/>
            <a:lstStyle/>
            <a:p>
              <a:endParaRPr lang="en-US">
                <a:latin typeface="Raleway" charset="0"/>
              </a:endParaRPr>
            </a:p>
          </p:txBody>
        </p:sp>
        <p:sp>
          <p:nvSpPr>
            <p:cNvPr id="20" name="Text 18"/>
            <p:cNvSpPr/>
            <p:nvPr/>
          </p:nvSpPr>
          <p:spPr>
            <a:xfrm>
              <a:off x="1028462" y="4207073"/>
              <a:ext cx="2799397" cy="36290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Raleway" charset="0"/>
                  <a:ea typeface="Inter" pitchFamily="34" charset="-122"/>
                  <a:cs typeface="Inter" pitchFamily="34" charset="-120"/>
                </a:rPr>
                <a:t>Tối ưu NDCG</a:t>
              </a:r>
              <a:endParaRPr lang="en-US" sz="1750" dirty="0">
                <a:latin typeface="Raleway" charset="0"/>
              </a:endParaRPr>
            </a:p>
          </p:txBody>
        </p:sp>
        <p:sp>
          <p:nvSpPr>
            <p:cNvPr id="21" name="Text 19"/>
            <p:cNvSpPr/>
            <p:nvPr/>
          </p:nvSpPr>
          <p:spPr>
            <a:xfrm>
              <a:off x="4289108" y="4207073"/>
              <a:ext cx="2795588" cy="362903"/>
            </a:xfrm>
            <a:prstGeom prst="rect">
              <a:avLst/>
            </a:prstGeom>
            <a:noFill/>
            <a:ln/>
          </p:spPr>
          <p:txBody>
            <a:bodyPr wrap="none" lIns="0" tIns="0" rIns="0" bIns="0" rtlCol="0" anchor="t"/>
            <a:lstStyle/>
            <a:p>
              <a:pPr marL="0" indent="0" algn="l">
                <a:lnSpc>
                  <a:spcPts val="2850"/>
                </a:lnSpc>
                <a:buNone/>
              </a:pPr>
              <a:r>
                <a:rPr lang="en-US" sz="1750" dirty="0">
                  <a:solidFill>
                    <a:srgbClr val="000000"/>
                  </a:solidFill>
                  <a:latin typeface="Raleway" charset="0"/>
                  <a:ea typeface="Inter" pitchFamily="34" charset="-122"/>
                  <a:cs typeface="Inter" pitchFamily="34" charset="-120"/>
                </a:rPr>
                <a:t>❌</a:t>
              </a:r>
              <a:endParaRPr lang="en-US" sz="1750" dirty="0">
                <a:latin typeface="Raleway" charset="0"/>
              </a:endParaRPr>
            </a:p>
          </p:txBody>
        </p:sp>
        <p:sp>
          <p:nvSpPr>
            <p:cNvPr id="22" name="Text 20"/>
            <p:cNvSpPr/>
            <p:nvPr/>
          </p:nvSpPr>
          <p:spPr>
            <a:xfrm>
              <a:off x="7545943" y="4207073"/>
              <a:ext cx="2795588" cy="362903"/>
            </a:xfrm>
            <a:prstGeom prst="rect">
              <a:avLst/>
            </a:prstGeom>
            <a:noFill/>
            <a:ln/>
          </p:spPr>
          <p:txBody>
            <a:bodyPr wrap="none" lIns="0" tIns="0" rIns="0" bIns="0" rtlCol="0" anchor="t"/>
            <a:lstStyle/>
            <a:p>
              <a:pPr marL="0" indent="0" algn="l">
                <a:lnSpc>
                  <a:spcPts val="2850"/>
                </a:lnSpc>
                <a:buNone/>
              </a:pPr>
              <a:r>
                <a:rPr lang="en-US" sz="1750" dirty="0">
                  <a:solidFill>
                    <a:srgbClr val="000000"/>
                  </a:solidFill>
                  <a:latin typeface="Raleway" charset="0"/>
                  <a:ea typeface="Inter" pitchFamily="34" charset="-122"/>
                  <a:cs typeface="Inter" pitchFamily="34" charset="-120"/>
                </a:rPr>
                <a:t>✅</a:t>
              </a:r>
              <a:r>
                <a:rPr lang="en-US" sz="1750" dirty="0">
                  <a:solidFill>
                    <a:srgbClr val="272525"/>
                  </a:solidFill>
                  <a:latin typeface="Raleway" charset="0"/>
                  <a:ea typeface="Inter" pitchFamily="34" charset="-122"/>
                  <a:cs typeface="Inter" pitchFamily="34" charset="-120"/>
                </a:rPr>
                <a:t> (gián tiếp)</a:t>
              </a:r>
              <a:endParaRPr lang="en-US" sz="1750" dirty="0">
                <a:latin typeface="Raleway" charset="0"/>
              </a:endParaRPr>
            </a:p>
          </p:txBody>
        </p:sp>
        <p:sp>
          <p:nvSpPr>
            <p:cNvPr id="23" name="Text 21"/>
            <p:cNvSpPr/>
            <p:nvPr/>
          </p:nvSpPr>
          <p:spPr>
            <a:xfrm>
              <a:off x="10802779" y="4207073"/>
              <a:ext cx="2799397" cy="362903"/>
            </a:xfrm>
            <a:prstGeom prst="rect">
              <a:avLst/>
            </a:prstGeom>
            <a:noFill/>
            <a:ln/>
          </p:spPr>
          <p:txBody>
            <a:bodyPr wrap="none" lIns="0" tIns="0" rIns="0" bIns="0" rtlCol="0" anchor="t"/>
            <a:lstStyle/>
            <a:p>
              <a:pPr marL="0" indent="0" algn="l">
                <a:lnSpc>
                  <a:spcPts val="2850"/>
                </a:lnSpc>
                <a:buNone/>
              </a:pPr>
              <a:r>
                <a:rPr lang="en-US" sz="1750" dirty="0">
                  <a:solidFill>
                    <a:srgbClr val="000000"/>
                  </a:solidFill>
                  <a:latin typeface="Raleway" charset="0"/>
                  <a:ea typeface="Inter" pitchFamily="34" charset="-122"/>
                  <a:cs typeface="Inter" pitchFamily="34" charset="-120"/>
                </a:rPr>
                <a:t>✅</a:t>
              </a:r>
              <a:r>
                <a:rPr lang="en-US" sz="1750" dirty="0">
                  <a:solidFill>
                    <a:srgbClr val="272525"/>
                  </a:solidFill>
                  <a:latin typeface="Raleway" charset="0"/>
                  <a:ea typeface="Inter" pitchFamily="34" charset="-122"/>
                  <a:cs typeface="Inter" pitchFamily="34" charset="-120"/>
                </a:rPr>
                <a:t> (gián tiếp)</a:t>
              </a:r>
              <a:endParaRPr lang="en-US" sz="1750" dirty="0">
                <a:latin typeface="Raleway" charset="0"/>
              </a:endParaRPr>
            </a:p>
          </p:txBody>
        </p:sp>
        <p:sp>
          <p:nvSpPr>
            <p:cNvPr id="24" name="Shape 22"/>
            <p:cNvSpPr/>
            <p:nvPr/>
          </p:nvSpPr>
          <p:spPr>
            <a:xfrm>
              <a:off x="801410" y="4713684"/>
              <a:ext cx="13027581" cy="650319"/>
            </a:xfrm>
            <a:prstGeom prst="rect">
              <a:avLst/>
            </a:prstGeom>
            <a:solidFill>
              <a:srgbClr val="FFFFFF">
                <a:alpha val="4000"/>
              </a:srgbClr>
            </a:solidFill>
            <a:ln/>
          </p:spPr>
          <p:txBody>
            <a:bodyPr/>
            <a:lstStyle/>
            <a:p>
              <a:endParaRPr lang="en-US">
                <a:latin typeface="Raleway" charset="0"/>
              </a:endParaRPr>
            </a:p>
          </p:txBody>
        </p:sp>
        <p:sp>
          <p:nvSpPr>
            <p:cNvPr id="25" name="Text 23"/>
            <p:cNvSpPr/>
            <p:nvPr/>
          </p:nvSpPr>
          <p:spPr>
            <a:xfrm>
              <a:off x="1028462" y="4857393"/>
              <a:ext cx="2799397" cy="36290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Raleway" charset="0"/>
                  <a:ea typeface="Inter" pitchFamily="34" charset="-122"/>
                  <a:cs typeface="Inter" pitchFamily="34" charset="-120"/>
                </a:rPr>
                <a:t>Hiệu suất</a:t>
              </a:r>
              <a:endParaRPr lang="en-US" sz="1750" dirty="0">
                <a:latin typeface="Raleway" charset="0"/>
              </a:endParaRPr>
            </a:p>
          </p:txBody>
        </p:sp>
        <p:sp>
          <p:nvSpPr>
            <p:cNvPr id="26" name="Text 24"/>
            <p:cNvSpPr/>
            <p:nvPr/>
          </p:nvSpPr>
          <p:spPr>
            <a:xfrm>
              <a:off x="4289108" y="4857393"/>
              <a:ext cx="2795588" cy="36290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Raleway" charset="0"/>
                  <a:ea typeface="Inter" pitchFamily="34" charset="-122"/>
                  <a:cs typeface="Inter" pitchFamily="34" charset="-120"/>
                </a:rPr>
                <a:t>Tốt</a:t>
              </a:r>
              <a:endParaRPr lang="en-US" sz="1750" dirty="0">
                <a:latin typeface="Raleway" charset="0"/>
              </a:endParaRPr>
            </a:p>
          </p:txBody>
        </p:sp>
        <p:sp>
          <p:nvSpPr>
            <p:cNvPr id="27" name="Text 25"/>
            <p:cNvSpPr/>
            <p:nvPr/>
          </p:nvSpPr>
          <p:spPr>
            <a:xfrm>
              <a:off x="7545943" y="4857393"/>
              <a:ext cx="2795588" cy="36290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Raleway" charset="0"/>
                  <a:ea typeface="Inter" pitchFamily="34" charset="-122"/>
                  <a:cs typeface="Inter" pitchFamily="34" charset="-120"/>
                </a:rPr>
                <a:t>Rất tốt</a:t>
              </a:r>
              <a:endParaRPr lang="en-US" sz="1750" dirty="0">
                <a:latin typeface="Raleway" charset="0"/>
              </a:endParaRPr>
            </a:p>
          </p:txBody>
        </p:sp>
        <p:sp>
          <p:nvSpPr>
            <p:cNvPr id="28" name="Text 26"/>
            <p:cNvSpPr/>
            <p:nvPr/>
          </p:nvSpPr>
          <p:spPr>
            <a:xfrm>
              <a:off x="10802779" y="4857393"/>
              <a:ext cx="2799397" cy="36290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Raleway" charset="0"/>
                  <a:ea typeface="Inter" pitchFamily="34" charset="-122"/>
                  <a:cs typeface="Inter" pitchFamily="34" charset="-120"/>
                </a:rPr>
                <a:t>Xuất sắc</a:t>
              </a:r>
              <a:endParaRPr lang="en-US" sz="1750" dirty="0">
                <a:latin typeface="Raleway" charset="0"/>
              </a:endParaRPr>
            </a:p>
          </p:txBody>
        </p:sp>
        <p:sp>
          <p:nvSpPr>
            <p:cNvPr id="29" name="Shape 27"/>
            <p:cNvSpPr/>
            <p:nvPr/>
          </p:nvSpPr>
          <p:spPr>
            <a:xfrm>
              <a:off x="801410" y="5364004"/>
              <a:ext cx="13027581" cy="650319"/>
            </a:xfrm>
            <a:prstGeom prst="rect">
              <a:avLst/>
            </a:prstGeom>
            <a:solidFill>
              <a:srgbClr val="000000">
                <a:alpha val="4000"/>
              </a:srgbClr>
            </a:solidFill>
            <a:ln/>
          </p:spPr>
          <p:txBody>
            <a:bodyPr/>
            <a:lstStyle/>
            <a:p>
              <a:endParaRPr lang="en-US">
                <a:latin typeface="Raleway" charset="0"/>
              </a:endParaRPr>
            </a:p>
          </p:txBody>
        </p:sp>
        <p:sp>
          <p:nvSpPr>
            <p:cNvPr id="30" name="Text 28"/>
            <p:cNvSpPr/>
            <p:nvPr/>
          </p:nvSpPr>
          <p:spPr>
            <a:xfrm>
              <a:off x="1028462" y="5507712"/>
              <a:ext cx="2799397" cy="36290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Raleway" charset="0"/>
                  <a:ea typeface="Inter" pitchFamily="34" charset="-122"/>
                  <a:cs typeface="Inter" pitchFamily="34" charset="-120"/>
                </a:rPr>
                <a:t>Xử lý phi tuyến</a:t>
              </a:r>
              <a:endParaRPr lang="en-US" sz="1750" dirty="0">
                <a:latin typeface="Raleway" charset="0"/>
              </a:endParaRPr>
            </a:p>
          </p:txBody>
        </p:sp>
        <p:sp>
          <p:nvSpPr>
            <p:cNvPr id="31" name="Text 29"/>
            <p:cNvSpPr/>
            <p:nvPr/>
          </p:nvSpPr>
          <p:spPr>
            <a:xfrm>
              <a:off x="4289108" y="5507712"/>
              <a:ext cx="2795588" cy="36290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Raleway" charset="0"/>
                  <a:ea typeface="Inter" pitchFamily="34" charset="-122"/>
                  <a:cs typeface="Inter" pitchFamily="34" charset="-120"/>
                </a:rPr>
                <a:t>Cao</a:t>
              </a:r>
              <a:endParaRPr lang="en-US" sz="1750" dirty="0">
                <a:latin typeface="Raleway" charset="0"/>
              </a:endParaRPr>
            </a:p>
          </p:txBody>
        </p:sp>
        <p:sp>
          <p:nvSpPr>
            <p:cNvPr id="32" name="Text 30"/>
            <p:cNvSpPr/>
            <p:nvPr/>
          </p:nvSpPr>
          <p:spPr>
            <a:xfrm>
              <a:off x="7545943" y="5507712"/>
              <a:ext cx="2795588" cy="36290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Raleway" charset="0"/>
                  <a:ea typeface="Inter" pitchFamily="34" charset="-122"/>
                  <a:cs typeface="Inter" pitchFamily="34" charset="-120"/>
                </a:rPr>
                <a:t>Cao</a:t>
              </a:r>
              <a:endParaRPr lang="en-US" sz="1750" dirty="0">
                <a:latin typeface="Raleway" charset="0"/>
              </a:endParaRPr>
            </a:p>
          </p:txBody>
        </p:sp>
        <p:sp>
          <p:nvSpPr>
            <p:cNvPr id="33" name="Text 31"/>
            <p:cNvSpPr/>
            <p:nvPr/>
          </p:nvSpPr>
          <p:spPr>
            <a:xfrm>
              <a:off x="10802779" y="5507712"/>
              <a:ext cx="2799397" cy="36290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Raleway" charset="0"/>
                  <a:ea typeface="Inter" pitchFamily="34" charset="-122"/>
                  <a:cs typeface="Inter" pitchFamily="34" charset="-120"/>
                </a:rPr>
                <a:t>Rất cao</a:t>
              </a:r>
              <a:endParaRPr lang="en-US" sz="1750" dirty="0">
                <a:latin typeface="Raleway" charset="0"/>
              </a:endParaRPr>
            </a:p>
          </p:txBody>
        </p:sp>
        <p:sp>
          <p:nvSpPr>
            <p:cNvPr id="34" name="Shape 32"/>
            <p:cNvSpPr/>
            <p:nvPr/>
          </p:nvSpPr>
          <p:spPr>
            <a:xfrm>
              <a:off x="801410" y="6014323"/>
              <a:ext cx="13027581" cy="650319"/>
            </a:xfrm>
            <a:prstGeom prst="rect">
              <a:avLst/>
            </a:prstGeom>
            <a:solidFill>
              <a:srgbClr val="FFFFFF">
                <a:alpha val="4000"/>
              </a:srgbClr>
            </a:solidFill>
            <a:ln/>
          </p:spPr>
          <p:txBody>
            <a:bodyPr/>
            <a:lstStyle/>
            <a:p>
              <a:endParaRPr lang="en-US">
                <a:latin typeface="Raleway" charset="0"/>
              </a:endParaRPr>
            </a:p>
          </p:txBody>
        </p:sp>
        <p:sp>
          <p:nvSpPr>
            <p:cNvPr id="35" name="Text 33"/>
            <p:cNvSpPr/>
            <p:nvPr/>
          </p:nvSpPr>
          <p:spPr>
            <a:xfrm>
              <a:off x="1028462" y="6158032"/>
              <a:ext cx="2799397" cy="36290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Raleway" charset="0"/>
                  <a:ea typeface="Inter" pitchFamily="34" charset="-122"/>
                  <a:cs typeface="Inter" pitchFamily="34" charset="-120"/>
                </a:rPr>
                <a:t>Rủi ro quá khớp</a:t>
              </a:r>
              <a:endParaRPr lang="en-US" sz="1750" dirty="0">
                <a:latin typeface="Raleway" charset="0"/>
              </a:endParaRPr>
            </a:p>
          </p:txBody>
        </p:sp>
        <p:sp>
          <p:nvSpPr>
            <p:cNvPr id="36" name="Text 34"/>
            <p:cNvSpPr/>
            <p:nvPr/>
          </p:nvSpPr>
          <p:spPr>
            <a:xfrm>
              <a:off x="4289108" y="6158032"/>
              <a:ext cx="2795588" cy="36290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Raleway" charset="0"/>
                  <a:ea typeface="Inter" pitchFamily="34" charset="-122"/>
                  <a:cs typeface="Inter" pitchFamily="34" charset="-120"/>
                </a:rPr>
                <a:t>Trung bình</a:t>
              </a:r>
              <a:endParaRPr lang="en-US" sz="1750" dirty="0">
                <a:latin typeface="Raleway" charset="0"/>
              </a:endParaRPr>
            </a:p>
          </p:txBody>
        </p:sp>
        <p:sp>
          <p:nvSpPr>
            <p:cNvPr id="37" name="Text 35"/>
            <p:cNvSpPr/>
            <p:nvPr/>
          </p:nvSpPr>
          <p:spPr>
            <a:xfrm>
              <a:off x="7545943" y="6158032"/>
              <a:ext cx="2795588" cy="36290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Raleway" charset="0"/>
                  <a:ea typeface="Inter" pitchFamily="34" charset="-122"/>
                  <a:cs typeface="Inter" pitchFamily="34" charset="-120"/>
                </a:rPr>
                <a:t>Trung bình</a:t>
              </a:r>
              <a:endParaRPr lang="en-US" sz="1750" dirty="0">
                <a:latin typeface="Raleway" charset="0"/>
              </a:endParaRPr>
            </a:p>
          </p:txBody>
        </p:sp>
        <p:sp>
          <p:nvSpPr>
            <p:cNvPr id="38" name="Text 36"/>
            <p:cNvSpPr/>
            <p:nvPr/>
          </p:nvSpPr>
          <p:spPr>
            <a:xfrm>
              <a:off x="10802779" y="6158032"/>
              <a:ext cx="2799397" cy="36290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Raleway" charset="0"/>
                  <a:ea typeface="Inter" pitchFamily="34" charset="-122"/>
                  <a:cs typeface="Inter" pitchFamily="34" charset="-120"/>
                </a:rPr>
                <a:t>Cao</a:t>
              </a:r>
              <a:endParaRPr lang="en-US" sz="1750" dirty="0">
                <a:latin typeface="Raleway" charset="0"/>
              </a:endParaRPr>
            </a:p>
          </p:txBody>
        </p:sp>
        <p:sp>
          <p:nvSpPr>
            <p:cNvPr id="39" name="Shape 37"/>
            <p:cNvSpPr/>
            <p:nvPr/>
          </p:nvSpPr>
          <p:spPr>
            <a:xfrm>
              <a:off x="801410" y="6664643"/>
              <a:ext cx="13027581" cy="650319"/>
            </a:xfrm>
            <a:prstGeom prst="rect">
              <a:avLst/>
            </a:prstGeom>
            <a:solidFill>
              <a:srgbClr val="000000">
                <a:alpha val="4000"/>
              </a:srgbClr>
            </a:solidFill>
            <a:ln/>
          </p:spPr>
          <p:txBody>
            <a:bodyPr/>
            <a:lstStyle/>
            <a:p>
              <a:endParaRPr lang="en-US">
                <a:latin typeface="Raleway" charset="0"/>
              </a:endParaRPr>
            </a:p>
          </p:txBody>
        </p:sp>
        <p:sp>
          <p:nvSpPr>
            <p:cNvPr id="40" name="Text 38"/>
            <p:cNvSpPr/>
            <p:nvPr/>
          </p:nvSpPr>
          <p:spPr>
            <a:xfrm>
              <a:off x="1028462" y="6808351"/>
              <a:ext cx="2799397" cy="36290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Raleway" charset="0"/>
                  <a:ea typeface="Inter" pitchFamily="34" charset="-122"/>
                  <a:cs typeface="Inter" pitchFamily="34" charset="-120"/>
                </a:rPr>
                <a:t>Tốc độ huấn luyện</a:t>
              </a:r>
              <a:endParaRPr lang="en-US" sz="1750" dirty="0">
                <a:latin typeface="Raleway" charset="0"/>
              </a:endParaRPr>
            </a:p>
          </p:txBody>
        </p:sp>
        <p:sp>
          <p:nvSpPr>
            <p:cNvPr id="41" name="Text 39"/>
            <p:cNvSpPr/>
            <p:nvPr/>
          </p:nvSpPr>
          <p:spPr>
            <a:xfrm>
              <a:off x="4289108" y="6808351"/>
              <a:ext cx="2795588" cy="36290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Raleway" charset="0"/>
                  <a:ea typeface="Inter" pitchFamily="34" charset="-122"/>
                  <a:cs typeface="Inter" pitchFamily="34" charset="-120"/>
                </a:rPr>
                <a:t>Nhanh</a:t>
              </a:r>
              <a:endParaRPr lang="en-US" sz="1750" dirty="0">
                <a:latin typeface="Raleway" charset="0"/>
              </a:endParaRPr>
            </a:p>
          </p:txBody>
        </p:sp>
        <p:sp>
          <p:nvSpPr>
            <p:cNvPr id="42" name="Text 40"/>
            <p:cNvSpPr/>
            <p:nvPr/>
          </p:nvSpPr>
          <p:spPr>
            <a:xfrm>
              <a:off x="7545943" y="6808351"/>
              <a:ext cx="2795588" cy="36290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Raleway" charset="0"/>
                  <a:ea typeface="Inter" pitchFamily="34" charset="-122"/>
                  <a:cs typeface="Inter" pitchFamily="34" charset="-120"/>
                </a:rPr>
                <a:t>TB</a:t>
              </a:r>
              <a:endParaRPr lang="en-US" sz="1750" dirty="0">
                <a:latin typeface="Raleway" charset="0"/>
              </a:endParaRPr>
            </a:p>
          </p:txBody>
        </p:sp>
        <p:sp>
          <p:nvSpPr>
            <p:cNvPr id="43" name="Text 41"/>
            <p:cNvSpPr/>
            <p:nvPr/>
          </p:nvSpPr>
          <p:spPr>
            <a:xfrm>
              <a:off x="10802779" y="6808351"/>
              <a:ext cx="2799397" cy="36290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Raleway" charset="0"/>
                  <a:ea typeface="Inter" pitchFamily="34" charset="-122"/>
                  <a:cs typeface="Inter" pitchFamily="34" charset="-120"/>
                </a:rPr>
                <a:t>Chậm (nhiều cây)</a:t>
              </a:r>
              <a:endParaRPr lang="en-US" sz="1750" dirty="0">
                <a:latin typeface="Raleway" charset="0"/>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D889CC-BE07-B8F1-81F2-68DD16046D51}"/>
            </a:ext>
          </a:extLst>
        </p:cNvPr>
        <p:cNvGrpSpPr/>
        <p:nvPr/>
      </p:nvGrpSpPr>
      <p:grpSpPr>
        <a:xfrm>
          <a:off x="0" y="0"/>
          <a:ext cx="0" cy="0"/>
          <a:chOff x="0" y="0"/>
          <a:chExt cx="0" cy="0"/>
        </a:xfrm>
      </p:grpSpPr>
      <p:sp>
        <p:nvSpPr>
          <p:cNvPr id="5" name="Text 2">
            <a:extLst>
              <a:ext uri="{FF2B5EF4-FFF2-40B4-BE49-F238E27FC236}">
                <a16:creationId xmlns:a16="http://schemas.microsoft.com/office/drawing/2014/main" id="{25A9E09A-345C-5954-2E0C-F9BEED4F1369}"/>
              </a:ext>
            </a:extLst>
          </p:cNvPr>
          <p:cNvSpPr/>
          <p:nvPr/>
        </p:nvSpPr>
        <p:spPr>
          <a:xfrm>
            <a:off x="2243376" y="5475684"/>
            <a:ext cx="10143649" cy="595432"/>
          </a:xfrm>
          <a:prstGeom prst="rect">
            <a:avLst/>
          </a:prstGeom>
          <a:noFill/>
          <a:ln/>
        </p:spPr>
        <p:txBody>
          <a:bodyPr wrap="none" lIns="0" tIns="0" rIns="0" bIns="0" rtlCol="0" anchor="t"/>
          <a:lstStyle/>
          <a:p>
            <a:pPr marL="0" indent="0" algn="ctr">
              <a:lnSpc>
                <a:spcPts val="4650"/>
              </a:lnSpc>
              <a:buNone/>
            </a:pPr>
            <a:r>
              <a:rPr lang="en-US" sz="3750" b="1" dirty="0">
                <a:solidFill>
                  <a:srgbClr val="FFFFFF"/>
                </a:solidFill>
                <a:ea typeface="Petrona Bold" pitchFamily="34" charset="-122"/>
              </a:rPr>
              <a:t>NHÓ 5</a:t>
            </a:r>
            <a:endParaRPr lang="en-US" sz="3750" dirty="0"/>
          </a:p>
        </p:txBody>
      </p:sp>
      <p:pic>
        <p:nvPicPr>
          <p:cNvPr id="3" name="Hình ảnh 2" descr="Ảnh có chứa trang phục, người, Mặt người, cười&#10;&#10;Nội dung do AI tạo ra có thể không chính xác.">
            <a:extLst>
              <a:ext uri="{FF2B5EF4-FFF2-40B4-BE49-F238E27FC236}">
                <a16:creationId xmlns:a16="http://schemas.microsoft.com/office/drawing/2014/main" id="{A1A276BC-E583-BC79-0053-1AE61F593D5E}"/>
              </a:ext>
            </a:extLst>
          </p:cNvPr>
          <p:cNvPicPr>
            <a:picLocks noChangeAspect="1"/>
          </p:cNvPicPr>
          <p:nvPr/>
        </p:nvPicPr>
        <p:blipFill>
          <a:blip r:embed="rId3"/>
          <a:srcRect r="41530"/>
          <a:stretch>
            <a:fillRect/>
          </a:stretch>
        </p:blipFill>
        <p:spPr>
          <a:xfrm>
            <a:off x="-1841097" y="0"/>
            <a:ext cx="8554413" cy="8229600"/>
          </a:xfrm>
          <a:prstGeom prst="rect">
            <a:avLst/>
          </a:prstGeom>
        </p:spPr>
      </p:pic>
      <p:sp>
        <p:nvSpPr>
          <p:cNvPr id="6" name="Text 1">
            <a:extLst>
              <a:ext uri="{FF2B5EF4-FFF2-40B4-BE49-F238E27FC236}">
                <a16:creationId xmlns:a16="http://schemas.microsoft.com/office/drawing/2014/main" id="{0A41A92C-AFA5-E5D8-4C01-02CD444ECD81}"/>
              </a:ext>
            </a:extLst>
          </p:cNvPr>
          <p:cNvSpPr/>
          <p:nvPr/>
        </p:nvSpPr>
        <p:spPr>
          <a:xfrm>
            <a:off x="6773235" y="258804"/>
            <a:ext cx="7917084" cy="762276"/>
          </a:xfrm>
          <a:prstGeom prst="rect">
            <a:avLst/>
          </a:prstGeom>
          <a:noFill/>
          <a:ln/>
        </p:spPr>
        <p:txBody>
          <a:bodyPr wrap="square" lIns="0" tIns="0" rIns="0" bIns="0" rtlCol="0" anchor="t"/>
          <a:lstStyle/>
          <a:p>
            <a:pPr marL="0" indent="0" algn="ctr">
              <a:buNone/>
            </a:pPr>
            <a:r>
              <a:rPr lang="en-US" sz="4400" b="1" dirty="0">
                <a:latin typeface="Raleway" charset="0"/>
                <a:ea typeface="Petrona Bold" pitchFamily="34" charset="-122"/>
              </a:rPr>
              <a:t>Thành </a:t>
            </a:r>
            <a:r>
              <a:rPr lang="en-US" sz="4400" b="1" dirty="0" err="1">
                <a:latin typeface="Raleway" charset="0"/>
                <a:ea typeface="Petrona Bold" pitchFamily="34" charset="-122"/>
              </a:rPr>
              <a:t>viên</a:t>
            </a:r>
            <a:r>
              <a:rPr lang="en-US" sz="4400" b="1" dirty="0">
                <a:latin typeface="Raleway" charset="0"/>
                <a:ea typeface="Petrona Bold" pitchFamily="34" charset="-122"/>
              </a:rPr>
              <a:t> </a:t>
            </a:r>
            <a:r>
              <a:rPr lang="en-US" sz="4400" b="1" dirty="0" err="1">
                <a:latin typeface="Raleway" charset="0"/>
                <a:ea typeface="Petrona Bold" pitchFamily="34" charset="-122"/>
              </a:rPr>
              <a:t>nhóm</a:t>
            </a:r>
            <a:endParaRPr lang="en-US" sz="4400" b="1" dirty="0">
              <a:latin typeface="Raleway" charset="0"/>
            </a:endParaRPr>
          </a:p>
        </p:txBody>
      </p:sp>
      <p:sp>
        <p:nvSpPr>
          <p:cNvPr id="7" name="Text 1">
            <a:extLst>
              <a:ext uri="{FF2B5EF4-FFF2-40B4-BE49-F238E27FC236}">
                <a16:creationId xmlns:a16="http://schemas.microsoft.com/office/drawing/2014/main" id="{D3962477-001D-8AA9-D2F7-24488FEF6230}"/>
              </a:ext>
            </a:extLst>
          </p:cNvPr>
          <p:cNvSpPr/>
          <p:nvPr/>
        </p:nvSpPr>
        <p:spPr>
          <a:xfrm>
            <a:off x="9110301" y="2261232"/>
            <a:ext cx="4085863" cy="427347"/>
          </a:xfrm>
          <a:prstGeom prst="rect">
            <a:avLst/>
          </a:prstGeom>
          <a:noFill/>
          <a:ln w="28575">
            <a:noFill/>
          </a:ln>
        </p:spPr>
        <p:txBody>
          <a:bodyPr wrap="square" lIns="216000" tIns="0" rIns="0" bIns="0" rtlCol="0" anchor="ctr" anchorCtr="0"/>
          <a:lstStyle/>
          <a:p>
            <a:pPr marL="514350" indent="-514350">
              <a:buFont typeface="Wingdings" panose="05000000000000000000" pitchFamily="2" charset="2"/>
              <a:buChar char="§"/>
            </a:pPr>
            <a:r>
              <a:rPr lang="en-US" sz="2800" dirty="0">
                <a:solidFill>
                  <a:schemeClr val="dk1"/>
                </a:solidFill>
                <a:latin typeface="Raleway" pitchFamily="2" charset="0"/>
              </a:rPr>
              <a:t>Lương Xuân Nhất</a:t>
            </a:r>
            <a:endParaRPr lang="en-US" sz="2800" dirty="0">
              <a:latin typeface="Raleway" pitchFamily="2" charset="0"/>
            </a:endParaRPr>
          </a:p>
        </p:txBody>
      </p:sp>
      <p:sp>
        <p:nvSpPr>
          <p:cNvPr id="8" name="Text 1">
            <a:extLst>
              <a:ext uri="{FF2B5EF4-FFF2-40B4-BE49-F238E27FC236}">
                <a16:creationId xmlns:a16="http://schemas.microsoft.com/office/drawing/2014/main" id="{B2398F1B-01BA-A891-7306-13C2F920869C}"/>
              </a:ext>
            </a:extLst>
          </p:cNvPr>
          <p:cNvSpPr/>
          <p:nvPr/>
        </p:nvSpPr>
        <p:spPr>
          <a:xfrm>
            <a:off x="9110301" y="2949449"/>
            <a:ext cx="4085863" cy="427347"/>
          </a:xfrm>
          <a:prstGeom prst="rect">
            <a:avLst/>
          </a:prstGeom>
          <a:noFill/>
          <a:ln w="28575">
            <a:noFill/>
          </a:ln>
        </p:spPr>
        <p:txBody>
          <a:bodyPr wrap="square" lIns="216000" tIns="0" rIns="0" bIns="0" rtlCol="0" anchor="ctr" anchorCtr="0"/>
          <a:lstStyle/>
          <a:p>
            <a:pPr marL="514350" indent="-514350">
              <a:buFont typeface="Wingdings" panose="05000000000000000000" pitchFamily="2" charset="2"/>
              <a:buChar char="§"/>
            </a:pPr>
            <a:r>
              <a:rPr lang="en-US" sz="2800" dirty="0">
                <a:solidFill>
                  <a:schemeClr val="dk1"/>
                </a:solidFill>
                <a:latin typeface="Raleway" pitchFamily="2" charset="0"/>
              </a:rPr>
              <a:t>Lê Quý Thiên </a:t>
            </a:r>
          </a:p>
        </p:txBody>
      </p:sp>
      <p:sp>
        <p:nvSpPr>
          <p:cNvPr id="9" name="Text 1">
            <a:extLst>
              <a:ext uri="{FF2B5EF4-FFF2-40B4-BE49-F238E27FC236}">
                <a16:creationId xmlns:a16="http://schemas.microsoft.com/office/drawing/2014/main" id="{44146F24-A9CB-88CF-BD69-366A36B1F19C}"/>
              </a:ext>
            </a:extLst>
          </p:cNvPr>
          <p:cNvSpPr/>
          <p:nvPr/>
        </p:nvSpPr>
        <p:spPr>
          <a:xfrm>
            <a:off x="9110301" y="3637666"/>
            <a:ext cx="4085863" cy="427347"/>
          </a:xfrm>
          <a:prstGeom prst="rect">
            <a:avLst/>
          </a:prstGeom>
          <a:noFill/>
          <a:ln w="28575">
            <a:noFill/>
          </a:ln>
        </p:spPr>
        <p:txBody>
          <a:bodyPr wrap="square" lIns="216000" tIns="0" rIns="0" bIns="0" rtlCol="0" anchor="ctr" anchorCtr="0"/>
          <a:lstStyle/>
          <a:p>
            <a:pPr marL="514350" indent="-514350">
              <a:buFont typeface="Wingdings" panose="05000000000000000000" pitchFamily="2" charset="2"/>
              <a:buChar char="§"/>
            </a:pPr>
            <a:r>
              <a:rPr lang="en-US" sz="2800" dirty="0" err="1">
                <a:solidFill>
                  <a:schemeClr val="dk1"/>
                </a:solidFill>
                <a:latin typeface="Raleway" pitchFamily="2" charset="0"/>
              </a:rPr>
              <a:t>Hồ</a:t>
            </a:r>
            <a:r>
              <a:rPr lang="en-US" sz="2800" dirty="0">
                <a:solidFill>
                  <a:schemeClr val="dk1"/>
                </a:solidFill>
                <a:latin typeface="Raleway" pitchFamily="2" charset="0"/>
              </a:rPr>
              <a:t> </a:t>
            </a:r>
            <a:r>
              <a:rPr lang="en-US" sz="2800" dirty="0" err="1">
                <a:solidFill>
                  <a:schemeClr val="dk1"/>
                </a:solidFill>
                <a:latin typeface="Raleway" pitchFamily="2" charset="0"/>
              </a:rPr>
              <a:t>Nhân</a:t>
            </a:r>
            <a:r>
              <a:rPr lang="en-US" sz="2800" dirty="0">
                <a:solidFill>
                  <a:schemeClr val="dk1"/>
                </a:solidFill>
                <a:latin typeface="Raleway" pitchFamily="2" charset="0"/>
              </a:rPr>
              <a:t> </a:t>
            </a:r>
            <a:r>
              <a:rPr lang="en-US" sz="2800" dirty="0" err="1">
                <a:solidFill>
                  <a:schemeClr val="dk1"/>
                </a:solidFill>
                <a:latin typeface="Raleway" pitchFamily="2" charset="0"/>
              </a:rPr>
              <a:t>Phước</a:t>
            </a:r>
            <a:r>
              <a:rPr lang="en-US" sz="2800" dirty="0">
                <a:solidFill>
                  <a:schemeClr val="dk1"/>
                </a:solidFill>
                <a:latin typeface="Raleway" pitchFamily="2" charset="0"/>
              </a:rPr>
              <a:t> </a:t>
            </a:r>
            <a:endParaRPr lang="en-US" sz="2800" dirty="0">
              <a:latin typeface="Raleway" pitchFamily="2" charset="0"/>
            </a:endParaRPr>
          </a:p>
        </p:txBody>
      </p:sp>
      <p:sp>
        <p:nvSpPr>
          <p:cNvPr id="12" name="Text 1">
            <a:extLst>
              <a:ext uri="{FF2B5EF4-FFF2-40B4-BE49-F238E27FC236}">
                <a16:creationId xmlns:a16="http://schemas.microsoft.com/office/drawing/2014/main" id="{C3255E38-A5DA-BFA2-ABEF-58E8BED97650}"/>
              </a:ext>
            </a:extLst>
          </p:cNvPr>
          <p:cNvSpPr/>
          <p:nvPr/>
        </p:nvSpPr>
        <p:spPr>
          <a:xfrm>
            <a:off x="9110301" y="4325883"/>
            <a:ext cx="4085863" cy="427347"/>
          </a:xfrm>
          <a:prstGeom prst="rect">
            <a:avLst/>
          </a:prstGeom>
          <a:noFill/>
          <a:ln w="28575">
            <a:noFill/>
          </a:ln>
        </p:spPr>
        <p:txBody>
          <a:bodyPr wrap="square" lIns="216000" tIns="0" rIns="0" bIns="0" rtlCol="0" anchor="ctr" anchorCtr="0"/>
          <a:lstStyle/>
          <a:p>
            <a:pPr marL="514350" indent="-514350">
              <a:buFont typeface="Wingdings" panose="05000000000000000000" pitchFamily="2" charset="2"/>
              <a:buChar char="§"/>
            </a:pPr>
            <a:r>
              <a:rPr lang="en-US" sz="2800" dirty="0">
                <a:solidFill>
                  <a:schemeClr val="dk1"/>
                </a:solidFill>
                <a:latin typeface="Raleway" pitchFamily="2" charset="0"/>
              </a:rPr>
              <a:t>Đặng Thanh Hoà</a:t>
            </a:r>
            <a:endParaRPr lang="en-US" sz="2800" dirty="0">
              <a:latin typeface="Raleway" pitchFamily="2" charset="0"/>
            </a:endParaRPr>
          </a:p>
        </p:txBody>
      </p:sp>
      <p:sp>
        <p:nvSpPr>
          <p:cNvPr id="13" name="Text 1">
            <a:extLst>
              <a:ext uri="{FF2B5EF4-FFF2-40B4-BE49-F238E27FC236}">
                <a16:creationId xmlns:a16="http://schemas.microsoft.com/office/drawing/2014/main" id="{803D12B5-707B-504E-330D-BCECBF7A3451}"/>
              </a:ext>
            </a:extLst>
          </p:cNvPr>
          <p:cNvSpPr/>
          <p:nvPr/>
        </p:nvSpPr>
        <p:spPr>
          <a:xfrm>
            <a:off x="9110301" y="5014099"/>
            <a:ext cx="4085863" cy="427347"/>
          </a:xfrm>
          <a:prstGeom prst="rect">
            <a:avLst/>
          </a:prstGeom>
          <a:noFill/>
          <a:ln w="28575">
            <a:noFill/>
          </a:ln>
        </p:spPr>
        <p:txBody>
          <a:bodyPr wrap="square" lIns="216000" tIns="0" rIns="0" bIns="0" rtlCol="0" anchor="ctr" anchorCtr="0"/>
          <a:lstStyle/>
          <a:p>
            <a:pPr marL="514350" indent="-514350">
              <a:buFont typeface="Wingdings" panose="05000000000000000000" pitchFamily="2" charset="2"/>
              <a:buChar char="§"/>
            </a:pPr>
            <a:r>
              <a:rPr lang="en-US" sz="2800" dirty="0">
                <a:solidFill>
                  <a:schemeClr val="dk1"/>
                </a:solidFill>
                <a:latin typeface="Raleway" pitchFamily="2" charset="0"/>
              </a:rPr>
              <a:t>Lục Gia Yến </a:t>
            </a:r>
            <a:endParaRPr lang="en-US" sz="2800" dirty="0">
              <a:latin typeface="Raleway" pitchFamily="2" charset="0"/>
            </a:endParaRPr>
          </a:p>
        </p:txBody>
      </p:sp>
    </p:spTree>
    <p:extLst>
      <p:ext uri="{BB962C8B-B14F-4D97-AF65-F5344CB8AC3E}">
        <p14:creationId xmlns:p14="http://schemas.microsoft.com/office/powerpoint/2010/main" val="27213717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1"/>
          <p:cNvSpPr/>
          <p:nvPr/>
        </p:nvSpPr>
        <p:spPr>
          <a:xfrm>
            <a:off x="793790" y="490523"/>
            <a:ext cx="12840891" cy="744260"/>
          </a:xfrm>
          <a:prstGeom prst="rect">
            <a:avLst/>
          </a:prstGeom>
          <a:noFill/>
          <a:ln/>
        </p:spPr>
        <p:txBody>
          <a:bodyPr wrap="none" lIns="0" tIns="0" rIns="0" bIns="0" rtlCol="0" anchor="t"/>
          <a:lstStyle/>
          <a:p>
            <a:pPr marL="0" indent="0" algn="l">
              <a:lnSpc>
                <a:spcPts val="5850"/>
              </a:lnSpc>
              <a:buNone/>
            </a:pPr>
            <a:r>
              <a:rPr lang="en-US" sz="3200" b="1" dirty="0">
                <a:solidFill>
                  <a:srgbClr val="000000"/>
                </a:solidFill>
                <a:latin typeface="Raleway" charset="0"/>
                <a:ea typeface="Petrona Bold" pitchFamily="34" charset="-122"/>
                <a:cs typeface="Petrona Bold" pitchFamily="34" charset="-120"/>
              </a:rPr>
              <a:t>Cơ chế hoạt động và Hàm mất mát của RankNet</a:t>
            </a:r>
            <a:endParaRPr lang="en-US" sz="3200" dirty="0">
              <a:latin typeface="Raleway" charset="0"/>
            </a:endParaRPr>
          </a:p>
        </p:txBody>
      </p:sp>
      <p:sp>
        <p:nvSpPr>
          <p:cNvPr id="4" name="Text 2"/>
          <p:cNvSpPr/>
          <p:nvPr/>
        </p:nvSpPr>
        <p:spPr>
          <a:xfrm>
            <a:off x="786170" y="1671612"/>
            <a:ext cx="3572470" cy="446603"/>
          </a:xfrm>
          <a:prstGeom prst="rect">
            <a:avLst/>
          </a:prstGeom>
          <a:noFill/>
          <a:ln/>
        </p:spPr>
        <p:txBody>
          <a:bodyPr wrap="none" lIns="0" tIns="0" rIns="0" bIns="0" rtlCol="0" anchor="t"/>
          <a:lstStyle/>
          <a:p>
            <a:pPr marL="0" indent="0" algn="l">
              <a:lnSpc>
                <a:spcPts val="3500"/>
              </a:lnSpc>
              <a:buNone/>
            </a:pPr>
            <a:r>
              <a:rPr lang="en-US" sz="2800" b="1" dirty="0">
                <a:solidFill>
                  <a:srgbClr val="000000"/>
                </a:solidFill>
                <a:latin typeface="Raleway" charset="0"/>
                <a:ea typeface="Petrona Bold" pitchFamily="34" charset="-122"/>
                <a:cs typeface="Petrona Bold" pitchFamily="34" charset="-120"/>
              </a:rPr>
              <a:t>Cơ chế hoạt động</a:t>
            </a:r>
            <a:endParaRPr lang="en-US" sz="2800" dirty="0">
              <a:latin typeface="Raleway" charset="0"/>
            </a:endParaRPr>
          </a:p>
        </p:txBody>
      </p:sp>
      <p:sp>
        <p:nvSpPr>
          <p:cNvPr id="5" name="Text 3"/>
          <p:cNvSpPr/>
          <p:nvPr/>
        </p:nvSpPr>
        <p:spPr>
          <a:xfrm>
            <a:off x="786170" y="2463926"/>
            <a:ext cx="6244709" cy="2177415"/>
          </a:xfrm>
          <a:prstGeom prst="rect">
            <a:avLst/>
          </a:prstGeom>
          <a:noFill/>
          <a:ln/>
        </p:spPr>
        <p:txBody>
          <a:bodyPr wrap="square" lIns="0" tIns="0" rIns="0" bIns="0" rtlCol="0" anchor="t"/>
          <a:lstStyle/>
          <a:p>
            <a:pPr marL="0" indent="0" algn="just">
              <a:lnSpc>
                <a:spcPts val="2850"/>
              </a:lnSpc>
              <a:buNone/>
            </a:pPr>
            <a:r>
              <a:rPr lang="en-US" sz="1750" dirty="0">
                <a:solidFill>
                  <a:srgbClr val="272525"/>
                </a:solidFill>
                <a:latin typeface="Raleway" charset="0"/>
                <a:ea typeface="Inter" pitchFamily="34" charset="-122"/>
                <a:cs typeface="Inter" pitchFamily="34" charset="-120"/>
              </a:rPr>
              <a:t>RankNet sử dụng một </a:t>
            </a:r>
            <a:r>
              <a:rPr lang="en-US" sz="1750" b="1" dirty="0">
                <a:solidFill>
                  <a:srgbClr val="272525"/>
                </a:solidFill>
                <a:latin typeface="Raleway" charset="0"/>
                <a:ea typeface="Inter" pitchFamily="34" charset="-122"/>
                <a:cs typeface="Inter" pitchFamily="34" charset="-120"/>
              </a:rPr>
              <a:t>mạng nơ-ron truyền thẳng</a:t>
            </a:r>
            <a:r>
              <a:rPr lang="en-US" sz="1750" dirty="0">
                <a:solidFill>
                  <a:srgbClr val="272525"/>
                </a:solidFill>
                <a:latin typeface="Raleway" charset="0"/>
                <a:ea typeface="Inter" pitchFamily="34" charset="-122"/>
                <a:cs typeface="Inter" pitchFamily="34" charset="-120"/>
              </a:rPr>
              <a:t> để tính điểm tương ứng cho mỗi tài liệu (sA và sB). Sau đó, hàm </a:t>
            </a:r>
            <a:r>
              <a:rPr lang="en-US" sz="1750" b="1" dirty="0">
                <a:solidFill>
                  <a:srgbClr val="272525"/>
                </a:solidFill>
                <a:latin typeface="Raleway" charset="0"/>
                <a:ea typeface="Inter" pitchFamily="34" charset="-122"/>
                <a:cs typeface="Inter" pitchFamily="34" charset="-120"/>
              </a:rPr>
              <a:t>sigmoid</a:t>
            </a:r>
            <a:r>
              <a:rPr lang="en-US" sz="1750" dirty="0">
                <a:solidFill>
                  <a:srgbClr val="272525"/>
                </a:solidFill>
                <a:latin typeface="Raleway" charset="0"/>
                <a:ea typeface="Inter" pitchFamily="34" charset="-122"/>
                <a:cs typeface="Inter" pitchFamily="34" charset="-120"/>
              </a:rPr>
              <a:t> được áp dụng để chuyển đổi sự khác biệt điểm này thành xác suất P(A ≻ B), thể hiện khả năng tài liệu A xếp trên B. Quá trình huấn luyện tối ưu hóa mạng bằng cách giảm thiểu một hàm mất mát cụ thể.</a:t>
            </a:r>
            <a:endParaRPr lang="en-US" sz="1750" dirty="0">
              <a:latin typeface="Raleway" charset="0"/>
            </a:endParaRPr>
          </a:p>
        </p:txBody>
      </p:sp>
      <p:sp>
        <p:nvSpPr>
          <p:cNvPr id="6" name="Text 4"/>
          <p:cNvSpPr/>
          <p:nvPr/>
        </p:nvSpPr>
        <p:spPr>
          <a:xfrm>
            <a:off x="7591901" y="1671612"/>
            <a:ext cx="5830014" cy="446603"/>
          </a:xfrm>
          <a:prstGeom prst="rect">
            <a:avLst/>
          </a:prstGeom>
          <a:noFill/>
          <a:ln/>
        </p:spPr>
        <p:txBody>
          <a:bodyPr wrap="none" lIns="0" tIns="0" rIns="0" bIns="0" rtlCol="0" anchor="t"/>
          <a:lstStyle/>
          <a:p>
            <a:pPr marL="0" indent="0" algn="l">
              <a:lnSpc>
                <a:spcPts val="3500"/>
              </a:lnSpc>
              <a:buNone/>
            </a:pPr>
            <a:r>
              <a:rPr lang="en-US" sz="2800" b="1" dirty="0">
                <a:solidFill>
                  <a:srgbClr val="000000"/>
                </a:solidFill>
                <a:latin typeface="Raleway" charset="0"/>
                <a:ea typeface="Petrona Bold" pitchFamily="34" charset="-122"/>
                <a:cs typeface="Petrona Bold" pitchFamily="34" charset="-120"/>
              </a:rPr>
              <a:t>Hàm mất mát Binary Cross-Entropy</a:t>
            </a:r>
            <a:endParaRPr lang="en-US" sz="2800" dirty="0">
              <a:latin typeface="Raleway" charset="0"/>
            </a:endParaRPr>
          </a:p>
        </p:txBody>
      </p:sp>
      <p:sp>
        <p:nvSpPr>
          <p:cNvPr id="7" name="Text 5"/>
          <p:cNvSpPr/>
          <p:nvPr/>
        </p:nvSpPr>
        <p:spPr>
          <a:xfrm>
            <a:off x="7591901" y="2463926"/>
            <a:ext cx="6244709" cy="1088708"/>
          </a:xfrm>
          <a:prstGeom prst="rect">
            <a:avLst/>
          </a:prstGeom>
          <a:noFill/>
          <a:ln/>
        </p:spPr>
        <p:txBody>
          <a:bodyPr wrap="square" lIns="0" tIns="0" rIns="0" bIns="0" rtlCol="0" anchor="t"/>
          <a:lstStyle/>
          <a:p>
            <a:pPr marL="0" indent="0" algn="just">
              <a:lnSpc>
                <a:spcPts val="2850"/>
              </a:lnSpc>
              <a:buNone/>
            </a:pPr>
            <a:r>
              <a:rPr lang="en-US" sz="1750" dirty="0">
                <a:solidFill>
                  <a:srgbClr val="272525"/>
                </a:solidFill>
                <a:latin typeface="Raleway" charset="0"/>
                <a:ea typeface="Inter" pitchFamily="34" charset="-122"/>
                <a:cs typeface="Inter" pitchFamily="34" charset="-120"/>
              </a:rPr>
              <a:t>Hàm mất mát của RankNet dựa trên Binary Cross-Entropy, tính toán sự khác biệt giữa xác suất dự đoán của mô hình và xác suất thực tế (được cung cấp từ dữ liệu huấn luyện).</a:t>
            </a:r>
            <a:endParaRPr lang="en-US" sz="1750" dirty="0">
              <a:latin typeface="Raleway" charset="0"/>
            </a:endParaRPr>
          </a:p>
        </p:txBody>
      </p:sp>
      <p:sp>
        <p:nvSpPr>
          <p:cNvPr id="10" name="Text 7"/>
          <p:cNvSpPr/>
          <p:nvPr/>
        </p:nvSpPr>
        <p:spPr>
          <a:xfrm>
            <a:off x="7584281" y="3779449"/>
            <a:ext cx="6244709" cy="1451610"/>
          </a:xfrm>
          <a:prstGeom prst="rect">
            <a:avLst/>
          </a:prstGeom>
          <a:noFill/>
          <a:ln/>
        </p:spPr>
        <p:txBody>
          <a:bodyPr wrap="square" lIns="0" tIns="0" rIns="0" bIns="0" rtlCol="0" anchor="t"/>
          <a:lstStyle/>
          <a:p>
            <a:pPr marL="0" indent="0" algn="just">
              <a:lnSpc>
                <a:spcPts val="2850"/>
              </a:lnSpc>
              <a:buNone/>
            </a:pPr>
            <a:r>
              <a:rPr lang="en-US" sz="1750" dirty="0">
                <a:solidFill>
                  <a:srgbClr val="272525"/>
                </a:solidFill>
                <a:latin typeface="Raleway" charset="0"/>
                <a:ea typeface="Inter" pitchFamily="34" charset="-122"/>
                <a:cs typeface="Inter" pitchFamily="34" charset="-120"/>
              </a:rPr>
              <a:t>Mô hình được huấn luyện bằng cách sử dụng </a:t>
            </a:r>
            <a:r>
              <a:rPr lang="en-US" sz="1750" b="1" dirty="0">
                <a:solidFill>
                  <a:srgbClr val="272525"/>
                </a:solidFill>
                <a:latin typeface="Raleway" charset="0"/>
                <a:ea typeface="Inter" pitchFamily="34" charset="-122"/>
                <a:cs typeface="Inter" pitchFamily="34" charset="-120"/>
              </a:rPr>
              <a:t>Backpropagation và Gradient Descent</a:t>
            </a:r>
            <a:r>
              <a:rPr lang="en-US" sz="1750" dirty="0">
                <a:solidFill>
                  <a:srgbClr val="272525"/>
                </a:solidFill>
                <a:latin typeface="Raleway" charset="0"/>
                <a:ea typeface="Inter" pitchFamily="34" charset="-122"/>
                <a:cs typeface="Inter" pitchFamily="34" charset="-120"/>
              </a:rPr>
              <a:t> để điều chỉnh trọng số mạng, giúp giảm thiểu giá trị của hàm mất mát này và cải thiện khả năng xếp hạng.</a:t>
            </a:r>
            <a:endParaRPr lang="en-US" sz="1750" dirty="0">
              <a:latin typeface="Raleway" charset="0"/>
            </a:endParaRPr>
          </a:p>
        </p:txBody>
      </p:sp>
      <p:pic>
        <p:nvPicPr>
          <p:cNvPr id="9" name="Hình ảnh 8">
            <a:extLst>
              <a:ext uri="{FF2B5EF4-FFF2-40B4-BE49-F238E27FC236}">
                <a16:creationId xmlns:a16="http://schemas.microsoft.com/office/drawing/2014/main" id="{01282ABE-1CA9-CB86-4D6F-75FD9037C8D6}"/>
              </a:ext>
            </a:extLst>
          </p:cNvPr>
          <p:cNvPicPr>
            <a:picLocks noChangeAspect="1"/>
          </p:cNvPicPr>
          <p:nvPr/>
        </p:nvPicPr>
        <p:blipFill>
          <a:blip r:embed="rId3"/>
          <a:stretch>
            <a:fillRect/>
          </a:stretch>
        </p:blipFill>
        <p:spPr>
          <a:xfrm>
            <a:off x="1336876" y="5728967"/>
            <a:ext cx="11956648" cy="736665"/>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E6C3C13-AA5C-59FB-CE01-8139A4B88A1D}"/>
            </a:ext>
          </a:extLst>
        </p:cNvPr>
        <p:cNvGrpSpPr/>
        <p:nvPr/>
      </p:nvGrpSpPr>
      <p:grpSpPr>
        <a:xfrm>
          <a:off x="0" y="0"/>
          <a:ext cx="0" cy="0"/>
          <a:chOff x="0" y="0"/>
          <a:chExt cx="0" cy="0"/>
        </a:xfrm>
      </p:grpSpPr>
      <p:sp>
        <p:nvSpPr>
          <p:cNvPr id="4" name="Text 1">
            <a:extLst>
              <a:ext uri="{FF2B5EF4-FFF2-40B4-BE49-F238E27FC236}">
                <a16:creationId xmlns:a16="http://schemas.microsoft.com/office/drawing/2014/main" id="{C55E4178-F7E3-C13B-BD5A-3AF95C75DBD5}"/>
              </a:ext>
            </a:extLst>
          </p:cNvPr>
          <p:cNvSpPr/>
          <p:nvPr/>
        </p:nvSpPr>
        <p:spPr>
          <a:xfrm>
            <a:off x="3535680" y="3342998"/>
            <a:ext cx="7559040" cy="1543604"/>
          </a:xfrm>
          <a:prstGeom prst="rect">
            <a:avLst/>
          </a:prstGeom>
        </p:spPr>
        <p:txBody>
          <a:bodyPr vert="horz" lIns="91440" tIns="45720" rIns="91440" bIns="45720" rtlCol="0" anchor="b">
            <a:normAutofit/>
          </a:bodyPr>
          <a:lstStyle/>
          <a:p>
            <a:pPr marL="0" indent="0" algn="ctr">
              <a:lnSpc>
                <a:spcPts val="4800"/>
              </a:lnSpc>
              <a:spcBef>
                <a:spcPct val="0"/>
              </a:spcBef>
              <a:spcAft>
                <a:spcPts val="600"/>
              </a:spcAft>
            </a:pPr>
            <a:r>
              <a:rPr lang="en-US" sz="4800" b="1" kern="1200" dirty="0">
                <a:solidFill>
                  <a:schemeClr val="tx1"/>
                </a:solidFill>
                <a:latin typeface="Raleway" pitchFamily="2" charset="0"/>
                <a:ea typeface="+mj-ea"/>
                <a:cs typeface="+mj-cs"/>
              </a:rPr>
              <a:t>4. </a:t>
            </a:r>
            <a:r>
              <a:rPr lang="en-US" sz="4800" b="1" kern="1200" dirty="0" err="1">
                <a:solidFill>
                  <a:schemeClr val="tx1"/>
                </a:solidFill>
                <a:latin typeface="Raleway" pitchFamily="2" charset="0"/>
                <a:ea typeface="+mj-ea"/>
                <a:cs typeface="+mj-cs"/>
              </a:rPr>
              <a:t>Triển</a:t>
            </a:r>
            <a:r>
              <a:rPr lang="en-US" sz="4800" b="1" kern="1200" dirty="0">
                <a:solidFill>
                  <a:schemeClr val="tx1"/>
                </a:solidFill>
                <a:latin typeface="Raleway" pitchFamily="2" charset="0"/>
                <a:ea typeface="+mj-ea"/>
                <a:cs typeface="+mj-cs"/>
              </a:rPr>
              <a:t> </a:t>
            </a:r>
            <a:r>
              <a:rPr lang="en-US" sz="4800" b="1" kern="1200" dirty="0" err="1">
                <a:solidFill>
                  <a:schemeClr val="tx1"/>
                </a:solidFill>
                <a:latin typeface="Raleway" pitchFamily="2" charset="0"/>
                <a:ea typeface="+mj-ea"/>
                <a:cs typeface="+mj-cs"/>
              </a:rPr>
              <a:t>khai</a:t>
            </a:r>
            <a:r>
              <a:rPr lang="en-US" sz="4800" b="1" kern="1200" dirty="0">
                <a:solidFill>
                  <a:schemeClr val="tx1"/>
                </a:solidFill>
                <a:latin typeface="Raleway" pitchFamily="2" charset="0"/>
                <a:ea typeface="+mj-ea"/>
                <a:cs typeface="+mj-cs"/>
              </a:rPr>
              <a:t> </a:t>
            </a:r>
            <a:r>
              <a:rPr lang="en-US" sz="4800" b="1" kern="1200" dirty="0" err="1">
                <a:solidFill>
                  <a:schemeClr val="tx1"/>
                </a:solidFill>
                <a:latin typeface="Raleway" pitchFamily="2" charset="0"/>
                <a:ea typeface="+mj-ea"/>
                <a:cs typeface="+mj-cs"/>
              </a:rPr>
              <a:t>huấn</a:t>
            </a:r>
            <a:r>
              <a:rPr lang="en-US" sz="4800" b="1" kern="1200" dirty="0">
                <a:solidFill>
                  <a:schemeClr val="tx1"/>
                </a:solidFill>
                <a:latin typeface="Raleway" pitchFamily="2" charset="0"/>
                <a:ea typeface="+mj-ea"/>
                <a:cs typeface="+mj-cs"/>
              </a:rPr>
              <a:t> </a:t>
            </a:r>
            <a:r>
              <a:rPr lang="en-US" sz="4800" b="1" kern="1200" dirty="0" err="1">
                <a:solidFill>
                  <a:schemeClr val="tx1"/>
                </a:solidFill>
                <a:latin typeface="Raleway" pitchFamily="2" charset="0"/>
                <a:ea typeface="+mj-ea"/>
                <a:cs typeface="+mj-cs"/>
              </a:rPr>
              <a:t>luyện</a:t>
            </a:r>
            <a:r>
              <a:rPr lang="en-US" sz="4800" b="1" kern="1200" dirty="0">
                <a:solidFill>
                  <a:schemeClr val="tx1"/>
                </a:solidFill>
                <a:latin typeface="Raleway" pitchFamily="2" charset="0"/>
                <a:ea typeface="+mj-ea"/>
                <a:cs typeface="+mj-cs"/>
              </a:rPr>
              <a:t> </a:t>
            </a:r>
            <a:r>
              <a:rPr lang="en-US" sz="4800" b="1" kern="1200" dirty="0" err="1">
                <a:solidFill>
                  <a:schemeClr val="tx1"/>
                </a:solidFill>
                <a:latin typeface="Raleway" pitchFamily="2" charset="0"/>
                <a:ea typeface="+mj-ea"/>
                <a:cs typeface="+mj-cs"/>
              </a:rPr>
              <a:t>học</a:t>
            </a:r>
            <a:r>
              <a:rPr lang="en-US" sz="4800" b="1" kern="1200" dirty="0">
                <a:solidFill>
                  <a:schemeClr val="tx1"/>
                </a:solidFill>
                <a:latin typeface="Raleway" pitchFamily="2" charset="0"/>
                <a:ea typeface="+mj-ea"/>
                <a:cs typeface="+mj-cs"/>
              </a:rPr>
              <a:t> </a:t>
            </a:r>
            <a:r>
              <a:rPr lang="en-US" sz="4800" b="1" kern="1200" dirty="0" err="1">
                <a:solidFill>
                  <a:schemeClr val="tx1"/>
                </a:solidFill>
                <a:latin typeface="Raleway" pitchFamily="2" charset="0"/>
                <a:ea typeface="+mj-ea"/>
                <a:cs typeface="+mj-cs"/>
              </a:rPr>
              <a:t>máy</a:t>
            </a:r>
            <a:r>
              <a:rPr lang="en-US" sz="4800" b="1" kern="1200" dirty="0">
                <a:solidFill>
                  <a:schemeClr val="tx1"/>
                </a:solidFill>
                <a:latin typeface="Raleway" pitchFamily="2" charset="0"/>
                <a:ea typeface="+mj-ea"/>
                <a:cs typeface="+mj-cs"/>
              </a:rPr>
              <a:t> </a:t>
            </a:r>
            <a:r>
              <a:rPr lang="en-US" sz="4800" b="1" kern="1200" dirty="0" err="1">
                <a:solidFill>
                  <a:schemeClr val="tx1"/>
                </a:solidFill>
                <a:latin typeface="Raleway" pitchFamily="2" charset="0"/>
                <a:ea typeface="+mj-ea"/>
                <a:cs typeface="+mj-cs"/>
              </a:rPr>
              <a:t>bằng</a:t>
            </a:r>
            <a:r>
              <a:rPr lang="en-US" sz="4800" b="1" kern="1200" dirty="0">
                <a:solidFill>
                  <a:schemeClr val="tx1"/>
                </a:solidFill>
                <a:latin typeface="Raleway" pitchFamily="2" charset="0"/>
                <a:ea typeface="+mj-ea"/>
                <a:cs typeface="+mj-cs"/>
              </a:rPr>
              <a:t> </a:t>
            </a:r>
            <a:r>
              <a:rPr lang="en-US" sz="4800" b="1" kern="1200" dirty="0" err="1">
                <a:solidFill>
                  <a:schemeClr val="tx1"/>
                </a:solidFill>
                <a:latin typeface="Raleway" pitchFamily="2" charset="0"/>
                <a:ea typeface="+mj-ea"/>
                <a:cs typeface="+mj-cs"/>
              </a:rPr>
              <a:t>RankNet</a:t>
            </a:r>
            <a:endParaRPr lang="en-US" sz="4800" b="1" kern="1200" dirty="0">
              <a:solidFill>
                <a:schemeClr val="tx1"/>
              </a:solidFill>
              <a:latin typeface="Raleway" pitchFamily="2" charset="0"/>
              <a:ea typeface="+mj-ea"/>
              <a:cs typeface="+mj-cs"/>
            </a:endParaRPr>
          </a:p>
        </p:txBody>
      </p:sp>
      <p:grpSp>
        <p:nvGrpSpPr>
          <p:cNvPr id="9" name="Group 8">
            <a:extLst>
              <a:ext uri="{FF2B5EF4-FFF2-40B4-BE49-F238E27FC236}">
                <a16:creationId xmlns:a16="http://schemas.microsoft.com/office/drawing/2014/main" id="{8CDD169D-D9EF-76C0-E5E2-AF3CB399BE3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30" y="8085261"/>
            <a:ext cx="14648640" cy="148036"/>
            <a:chOff x="-5025" y="6737718"/>
            <a:chExt cx="12207200" cy="123363"/>
          </a:xfrm>
        </p:grpSpPr>
        <p:sp>
          <p:nvSpPr>
            <p:cNvPr id="10" name="Rectangle 9">
              <a:extLst>
                <a:ext uri="{FF2B5EF4-FFF2-40B4-BE49-F238E27FC236}">
                  <a16:creationId xmlns:a16="http://schemas.microsoft.com/office/drawing/2014/main" id="{90C11A61-5FF9-ABB4-D6A8-E2420D9FC7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flipH="1">
              <a:off x="6036894" y="695800"/>
              <a:ext cx="123362" cy="12207199"/>
            </a:xfrm>
            <a:prstGeom prst="rect">
              <a:avLst/>
            </a:prstGeom>
            <a:gradFill>
              <a:gsLst>
                <a:gs pos="0">
                  <a:schemeClr val="accent5"/>
                </a:gs>
                <a:gs pos="100000">
                  <a:schemeClr val="accent2"/>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C0D1B6C-CE1F-818D-CB3D-07FBCDBFFA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9176406" y="3835311"/>
              <a:ext cx="123362" cy="5928176"/>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2533805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Hình ảnh 4">
            <a:extLst>
              <a:ext uri="{FF2B5EF4-FFF2-40B4-BE49-F238E27FC236}">
                <a16:creationId xmlns:a16="http://schemas.microsoft.com/office/drawing/2014/main" id="{7AA2EEBA-790E-98CC-38F2-440591F5CAC0}"/>
              </a:ext>
            </a:extLst>
          </p:cNvPr>
          <p:cNvPicPr>
            <a:picLocks noChangeAspect="1"/>
          </p:cNvPicPr>
          <p:nvPr/>
        </p:nvPicPr>
        <p:blipFill>
          <a:blip r:embed="rId2"/>
          <a:srcRect t="2709"/>
          <a:stretch>
            <a:fillRect/>
          </a:stretch>
        </p:blipFill>
        <p:spPr>
          <a:xfrm>
            <a:off x="0" y="1112520"/>
            <a:ext cx="14630400" cy="7117080"/>
          </a:xfrm>
          <a:prstGeom prst="rect">
            <a:avLst/>
          </a:prstGeom>
        </p:spPr>
      </p:pic>
      <p:sp>
        <p:nvSpPr>
          <p:cNvPr id="2" name="Text 0">
            <a:extLst>
              <a:ext uri="{FF2B5EF4-FFF2-40B4-BE49-F238E27FC236}">
                <a16:creationId xmlns:a16="http://schemas.microsoft.com/office/drawing/2014/main" id="{64303B61-8A0B-5605-C3BB-E6D7C0EF3910}"/>
              </a:ext>
            </a:extLst>
          </p:cNvPr>
          <p:cNvSpPr/>
          <p:nvPr/>
        </p:nvSpPr>
        <p:spPr>
          <a:xfrm>
            <a:off x="455890" y="205859"/>
            <a:ext cx="8171259" cy="744260"/>
          </a:xfrm>
          <a:prstGeom prst="rect">
            <a:avLst/>
          </a:prstGeom>
          <a:noFill/>
          <a:ln/>
        </p:spPr>
        <p:txBody>
          <a:bodyPr wrap="none" lIns="0" tIns="0" rIns="0" bIns="0" rtlCol="0" anchor="t"/>
          <a:lstStyle/>
          <a:p>
            <a:pPr>
              <a:lnSpc>
                <a:spcPts val="5850"/>
              </a:lnSpc>
            </a:pPr>
            <a:r>
              <a:rPr lang="en-US" sz="3200" b="1" dirty="0" err="1">
                <a:solidFill>
                  <a:srgbClr val="000000"/>
                </a:solidFill>
                <a:latin typeface="Raleway" charset="0"/>
                <a:ea typeface="Petrona Bold" pitchFamily="34" charset="-122"/>
                <a:cs typeface="Petrona Bold" pitchFamily="34" charset="-120"/>
              </a:rPr>
              <a:t>KIẾN</a:t>
            </a:r>
            <a:r>
              <a:rPr lang="en-US" sz="3200" b="1" dirty="0">
                <a:solidFill>
                  <a:srgbClr val="000000"/>
                </a:solidFill>
                <a:latin typeface="Raleway" charset="0"/>
                <a:ea typeface="Petrona Bold" pitchFamily="34" charset="-122"/>
                <a:cs typeface="Petrona Bold" pitchFamily="34" charset="-120"/>
              </a:rPr>
              <a:t> TRÚC </a:t>
            </a:r>
            <a:r>
              <a:rPr lang="en-US" sz="3200" b="1" dirty="0" err="1">
                <a:solidFill>
                  <a:srgbClr val="000000"/>
                </a:solidFill>
                <a:latin typeface="Raleway" charset="0"/>
                <a:ea typeface="Petrona Bold" pitchFamily="34" charset="-122"/>
                <a:cs typeface="Petrona Bold" pitchFamily="34" charset="-120"/>
              </a:rPr>
              <a:t>MÔ</a:t>
            </a:r>
            <a:r>
              <a:rPr lang="en-US" sz="3200" b="1" dirty="0">
                <a:solidFill>
                  <a:srgbClr val="000000"/>
                </a:solidFill>
                <a:latin typeface="Raleway" charset="0"/>
                <a:ea typeface="Petrona Bold" pitchFamily="34" charset="-122"/>
                <a:cs typeface="Petrona Bold" pitchFamily="34" charset="-120"/>
              </a:rPr>
              <a:t> </a:t>
            </a:r>
            <a:r>
              <a:rPr lang="en-US" sz="3200" b="1" dirty="0" err="1">
                <a:solidFill>
                  <a:srgbClr val="000000"/>
                </a:solidFill>
                <a:latin typeface="Raleway" charset="0"/>
                <a:ea typeface="Petrona Bold" pitchFamily="34" charset="-122"/>
                <a:cs typeface="Petrona Bold" pitchFamily="34" charset="-120"/>
              </a:rPr>
              <a:t>HÌNH</a:t>
            </a:r>
            <a:r>
              <a:rPr lang="en-US" sz="3200" b="1" dirty="0">
                <a:solidFill>
                  <a:srgbClr val="000000"/>
                </a:solidFill>
                <a:latin typeface="Raleway" charset="0"/>
                <a:ea typeface="Petrona Bold" pitchFamily="34" charset="-122"/>
                <a:cs typeface="Petrona Bold" pitchFamily="34" charset="-120"/>
              </a:rPr>
              <a:t> </a:t>
            </a:r>
            <a:r>
              <a:rPr lang="en-US" sz="3200" b="1" dirty="0" err="1">
                <a:solidFill>
                  <a:srgbClr val="000000"/>
                </a:solidFill>
                <a:latin typeface="Raleway" charset="0"/>
                <a:ea typeface="Petrona Bold" pitchFamily="34" charset="-122"/>
                <a:cs typeface="Petrona Bold" pitchFamily="34" charset="-120"/>
              </a:rPr>
              <a:t>RANKNET</a:t>
            </a:r>
            <a:endParaRPr lang="en-US" sz="3200" dirty="0">
              <a:latin typeface="Raleway" charset="0"/>
            </a:endParaRPr>
          </a:p>
        </p:txBody>
      </p:sp>
    </p:spTree>
    <p:extLst>
      <p:ext uri="{BB962C8B-B14F-4D97-AF65-F5344CB8AC3E}">
        <p14:creationId xmlns:p14="http://schemas.microsoft.com/office/powerpoint/2010/main" val="354128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a:extLst>
              <a:ext uri="{FF2B5EF4-FFF2-40B4-BE49-F238E27FC236}">
                <a16:creationId xmlns:a16="http://schemas.microsoft.com/office/drawing/2014/main" id="{7C9D7D71-C927-0A1C-B523-861BFF5DA2E3}"/>
              </a:ext>
            </a:extLst>
          </p:cNvPr>
          <p:cNvSpPr/>
          <p:nvPr/>
        </p:nvSpPr>
        <p:spPr>
          <a:xfrm>
            <a:off x="455890" y="205859"/>
            <a:ext cx="8171259" cy="744260"/>
          </a:xfrm>
          <a:prstGeom prst="rect">
            <a:avLst/>
          </a:prstGeom>
          <a:noFill/>
          <a:ln/>
        </p:spPr>
        <p:txBody>
          <a:bodyPr wrap="none" lIns="0" tIns="0" rIns="0" bIns="0" rtlCol="0" anchor="t"/>
          <a:lstStyle/>
          <a:p>
            <a:pPr>
              <a:lnSpc>
                <a:spcPts val="5850"/>
              </a:lnSpc>
            </a:pPr>
            <a:r>
              <a:rPr lang="en-US" sz="3200" b="1" dirty="0" err="1">
                <a:solidFill>
                  <a:srgbClr val="000000"/>
                </a:solidFill>
                <a:latin typeface="Raleway" charset="0"/>
                <a:ea typeface="Petrona Bold" pitchFamily="34" charset="-122"/>
              </a:rPr>
              <a:t>CÁCH</a:t>
            </a:r>
            <a:r>
              <a:rPr lang="en-US" sz="3200" b="1" dirty="0">
                <a:solidFill>
                  <a:srgbClr val="000000"/>
                </a:solidFill>
                <a:latin typeface="Raleway" charset="0"/>
                <a:ea typeface="Petrona Bold" pitchFamily="34" charset="-122"/>
              </a:rPr>
              <a:t> </a:t>
            </a:r>
            <a:r>
              <a:rPr lang="en-US" sz="3200" b="1" dirty="0" err="1">
                <a:solidFill>
                  <a:srgbClr val="000000"/>
                </a:solidFill>
                <a:latin typeface="Raleway" charset="0"/>
                <a:ea typeface="Petrona Bold" pitchFamily="34" charset="-122"/>
              </a:rPr>
              <a:t>TRIỂN</a:t>
            </a:r>
            <a:r>
              <a:rPr lang="en-US" sz="3200" b="1" dirty="0">
                <a:solidFill>
                  <a:srgbClr val="000000"/>
                </a:solidFill>
                <a:latin typeface="Raleway" charset="0"/>
                <a:ea typeface="Petrona Bold" pitchFamily="34" charset="-122"/>
              </a:rPr>
              <a:t> KHAI</a:t>
            </a:r>
            <a:endParaRPr lang="en-US" sz="3200" dirty="0">
              <a:latin typeface="Raleway" charset="0"/>
            </a:endParaRPr>
          </a:p>
        </p:txBody>
      </p:sp>
      <p:pic>
        <p:nvPicPr>
          <p:cNvPr id="6" name="Hình ảnh 5">
            <a:extLst>
              <a:ext uri="{FF2B5EF4-FFF2-40B4-BE49-F238E27FC236}">
                <a16:creationId xmlns:a16="http://schemas.microsoft.com/office/drawing/2014/main" id="{EBF21B1D-17F4-35FF-7737-8ED5392B8879}"/>
              </a:ext>
            </a:extLst>
          </p:cNvPr>
          <p:cNvPicPr>
            <a:picLocks noChangeAspect="1"/>
          </p:cNvPicPr>
          <p:nvPr/>
        </p:nvPicPr>
        <p:blipFill>
          <a:blip r:embed="rId2"/>
          <a:stretch>
            <a:fillRect/>
          </a:stretch>
        </p:blipFill>
        <p:spPr>
          <a:xfrm>
            <a:off x="951053" y="1618927"/>
            <a:ext cx="11840901" cy="5557511"/>
          </a:xfrm>
          <a:prstGeom prst="rect">
            <a:avLst/>
          </a:prstGeom>
        </p:spPr>
      </p:pic>
    </p:spTree>
    <p:extLst>
      <p:ext uri="{BB962C8B-B14F-4D97-AF65-F5344CB8AC3E}">
        <p14:creationId xmlns:p14="http://schemas.microsoft.com/office/powerpoint/2010/main" val="32505502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7E2597-2ED8-BCE7-A32B-BB94187A1033}"/>
            </a:ext>
          </a:extLst>
        </p:cNvPr>
        <p:cNvGrpSpPr/>
        <p:nvPr/>
      </p:nvGrpSpPr>
      <p:grpSpPr>
        <a:xfrm>
          <a:off x="0" y="0"/>
          <a:ext cx="0" cy="0"/>
          <a:chOff x="0" y="0"/>
          <a:chExt cx="0" cy="0"/>
        </a:xfrm>
      </p:grpSpPr>
      <p:pic>
        <p:nvPicPr>
          <p:cNvPr id="5" name="Hình ảnh 4">
            <a:extLst>
              <a:ext uri="{FF2B5EF4-FFF2-40B4-BE49-F238E27FC236}">
                <a16:creationId xmlns:a16="http://schemas.microsoft.com/office/drawing/2014/main" id="{4710A2B1-1270-186B-E169-C7971F665C82}"/>
              </a:ext>
            </a:extLst>
          </p:cNvPr>
          <p:cNvPicPr>
            <a:picLocks noChangeAspect="1"/>
          </p:cNvPicPr>
          <p:nvPr/>
        </p:nvPicPr>
        <p:blipFill>
          <a:blip r:embed="rId2"/>
          <a:stretch>
            <a:fillRect/>
          </a:stretch>
        </p:blipFill>
        <p:spPr>
          <a:xfrm>
            <a:off x="201247" y="2724102"/>
            <a:ext cx="11145309" cy="3247481"/>
          </a:xfrm>
          <a:prstGeom prst="rect">
            <a:avLst/>
          </a:prstGeom>
        </p:spPr>
      </p:pic>
      <p:sp>
        <p:nvSpPr>
          <p:cNvPr id="6" name="Text 0">
            <a:extLst>
              <a:ext uri="{FF2B5EF4-FFF2-40B4-BE49-F238E27FC236}">
                <a16:creationId xmlns:a16="http://schemas.microsoft.com/office/drawing/2014/main" id="{03E8B663-D12D-2611-BA1B-16A517E67F4E}"/>
              </a:ext>
            </a:extLst>
          </p:cNvPr>
          <p:cNvSpPr/>
          <p:nvPr/>
        </p:nvSpPr>
        <p:spPr>
          <a:xfrm>
            <a:off x="455890" y="205859"/>
            <a:ext cx="8171259" cy="744260"/>
          </a:xfrm>
          <a:prstGeom prst="rect">
            <a:avLst/>
          </a:prstGeom>
          <a:noFill/>
          <a:ln/>
        </p:spPr>
        <p:txBody>
          <a:bodyPr wrap="none" lIns="0" tIns="0" rIns="0" bIns="0" rtlCol="0" anchor="t"/>
          <a:lstStyle/>
          <a:p>
            <a:pPr>
              <a:lnSpc>
                <a:spcPts val="5850"/>
              </a:lnSpc>
            </a:pPr>
            <a:r>
              <a:rPr lang="en-US" sz="3200" b="1" dirty="0" err="1">
                <a:solidFill>
                  <a:srgbClr val="000000"/>
                </a:solidFill>
                <a:latin typeface="Raleway" charset="0"/>
                <a:ea typeface="Petrona Bold" pitchFamily="34" charset="-122"/>
              </a:rPr>
              <a:t>CÁCH</a:t>
            </a:r>
            <a:r>
              <a:rPr lang="en-US" sz="3200" b="1" dirty="0">
                <a:solidFill>
                  <a:srgbClr val="000000"/>
                </a:solidFill>
                <a:latin typeface="Raleway" charset="0"/>
                <a:ea typeface="Petrona Bold" pitchFamily="34" charset="-122"/>
              </a:rPr>
              <a:t> </a:t>
            </a:r>
            <a:r>
              <a:rPr lang="en-US" sz="3200" b="1" dirty="0" err="1">
                <a:solidFill>
                  <a:srgbClr val="000000"/>
                </a:solidFill>
                <a:latin typeface="Raleway" charset="0"/>
                <a:ea typeface="Petrona Bold" pitchFamily="34" charset="-122"/>
              </a:rPr>
              <a:t>TRIỂN</a:t>
            </a:r>
            <a:r>
              <a:rPr lang="en-US" sz="3200" b="1" dirty="0">
                <a:solidFill>
                  <a:srgbClr val="000000"/>
                </a:solidFill>
                <a:latin typeface="Raleway" charset="0"/>
                <a:ea typeface="Petrona Bold" pitchFamily="34" charset="-122"/>
              </a:rPr>
              <a:t> KHAI</a:t>
            </a:r>
            <a:endParaRPr lang="en-US" sz="3200" dirty="0">
              <a:latin typeface="Raleway" charset="0"/>
            </a:endParaRPr>
          </a:p>
        </p:txBody>
      </p:sp>
    </p:spTree>
    <p:extLst>
      <p:ext uri="{BB962C8B-B14F-4D97-AF65-F5344CB8AC3E}">
        <p14:creationId xmlns:p14="http://schemas.microsoft.com/office/powerpoint/2010/main" val="34658018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5A417F-93CE-F1D1-9425-34D12534C96D}"/>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A754DA7C-A7E9-3D4C-F701-325B9BF2A353}"/>
              </a:ext>
            </a:extLst>
          </p:cNvPr>
          <p:cNvSpPr/>
          <p:nvPr/>
        </p:nvSpPr>
        <p:spPr>
          <a:xfrm>
            <a:off x="455890" y="205859"/>
            <a:ext cx="8171259" cy="744260"/>
          </a:xfrm>
          <a:prstGeom prst="rect">
            <a:avLst/>
          </a:prstGeom>
          <a:noFill/>
          <a:ln/>
        </p:spPr>
        <p:txBody>
          <a:bodyPr wrap="none" lIns="0" tIns="0" rIns="0" bIns="0" rtlCol="0" anchor="t"/>
          <a:lstStyle/>
          <a:p>
            <a:pPr>
              <a:lnSpc>
                <a:spcPts val="5850"/>
              </a:lnSpc>
            </a:pPr>
            <a:r>
              <a:rPr lang="en-US" sz="3200" b="1" dirty="0" err="1">
                <a:solidFill>
                  <a:srgbClr val="000000"/>
                </a:solidFill>
                <a:latin typeface="Raleway" charset="0"/>
                <a:ea typeface="Petrona Bold" pitchFamily="34" charset="-122"/>
              </a:rPr>
              <a:t>CÁCH</a:t>
            </a:r>
            <a:r>
              <a:rPr lang="en-US" sz="3200" b="1" dirty="0">
                <a:solidFill>
                  <a:srgbClr val="000000"/>
                </a:solidFill>
                <a:latin typeface="Raleway" charset="0"/>
                <a:ea typeface="Petrona Bold" pitchFamily="34" charset="-122"/>
              </a:rPr>
              <a:t> </a:t>
            </a:r>
            <a:r>
              <a:rPr lang="en-US" sz="3200" b="1" dirty="0" err="1">
                <a:solidFill>
                  <a:srgbClr val="000000"/>
                </a:solidFill>
                <a:latin typeface="Raleway" charset="0"/>
                <a:ea typeface="Petrona Bold" pitchFamily="34" charset="-122"/>
              </a:rPr>
              <a:t>TRIỂN</a:t>
            </a:r>
            <a:r>
              <a:rPr lang="en-US" sz="3200" b="1" dirty="0">
                <a:solidFill>
                  <a:srgbClr val="000000"/>
                </a:solidFill>
                <a:latin typeface="Raleway" charset="0"/>
                <a:ea typeface="Petrona Bold" pitchFamily="34" charset="-122"/>
              </a:rPr>
              <a:t> KHAI</a:t>
            </a:r>
            <a:endParaRPr lang="en-US" sz="3200" dirty="0">
              <a:latin typeface="Raleway" charset="0"/>
            </a:endParaRPr>
          </a:p>
        </p:txBody>
      </p:sp>
      <p:pic>
        <p:nvPicPr>
          <p:cNvPr id="7" name="Hình ảnh 6">
            <a:extLst>
              <a:ext uri="{FF2B5EF4-FFF2-40B4-BE49-F238E27FC236}">
                <a16:creationId xmlns:a16="http://schemas.microsoft.com/office/drawing/2014/main" id="{187D3B76-FCFB-D4D1-FA25-F02E36D1BAF8}"/>
              </a:ext>
            </a:extLst>
          </p:cNvPr>
          <p:cNvPicPr>
            <a:picLocks noChangeAspect="1"/>
          </p:cNvPicPr>
          <p:nvPr/>
        </p:nvPicPr>
        <p:blipFill>
          <a:blip r:embed="rId2"/>
          <a:stretch>
            <a:fillRect/>
          </a:stretch>
        </p:blipFill>
        <p:spPr>
          <a:xfrm>
            <a:off x="0" y="950119"/>
            <a:ext cx="14174510" cy="7022679"/>
          </a:xfrm>
          <a:prstGeom prst="rect">
            <a:avLst/>
          </a:prstGeom>
        </p:spPr>
      </p:pic>
    </p:spTree>
    <p:extLst>
      <p:ext uri="{BB962C8B-B14F-4D97-AF65-F5344CB8AC3E}">
        <p14:creationId xmlns:p14="http://schemas.microsoft.com/office/powerpoint/2010/main" val="2623805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Hình ảnh 2">
            <a:extLst>
              <a:ext uri="{FF2B5EF4-FFF2-40B4-BE49-F238E27FC236}">
                <a16:creationId xmlns:a16="http://schemas.microsoft.com/office/drawing/2014/main" id="{11951C59-7F4A-D911-AFAA-83749D702A29}"/>
              </a:ext>
            </a:extLst>
          </p:cNvPr>
          <p:cNvPicPr>
            <a:picLocks noChangeAspect="1"/>
          </p:cNvPicPr>
          <p:nvPr/>
        </p:nvPicPr>
        <p:blipFill>
          <a:blip r:embed="rId2"/>
          <a:stretch>
            <a:fillRect/>
          </a:stretch>
        </p:blipFill>
        <p:spPr>
          <a:xfrm>
            <a:off x="457200" y="2570695"/>
            <a:ext cx="14173200" cy="4379495"/>
          </a:xfrm>
          <a:prstGeom prst="rect">
            <a:avLst/>
          </a:prstGeom>
        </p:spPr>
      </p:pic>
      <p:sp>
        <p:nvSpPr>
          <p:cNvPr id="4" name="Text 0">
            <a:extLst>
              <a:ext uri="{FF2B5EF4-FFF2-40B4-BE49-F238E27FC236}">
                <a16:creationId xmlns:a16="http://schemas.microsoft.com/office/drawing/2014/main" id="{03E27603-DEF5-9EAF-0450-C22BABC9E568}"/>
              </a:ext>
            </a:extLst>
          </p:cNvPr>
          <p:cNvSpPr/>
          <p:nvPr/>
        </p:nvSpPr>
        <p:spPr>
          <a:xfrm>
            <a:off x="455890" y="205859"/>
            <a:ext cx="8171259" cy="744260"/>
          </a:xfrm>
          <a:prstGeom prst="rect">
            <a:avLst/>
          </a:prstGeom>
          <a:noFill/>
          <a:ln/>
        </p:spPr>
        <p:txBody>
          <a:bodyPr wrap="none" lIns="0" tIns="0" rIns="0" bIns="0" rtlCol="0" anchor="t"/>
          <a:lstStyle/>
          <a:p>
            <a:pPr>
              <a:lnSpc>
                <a:spcPts val="5850"/>
              </a:lnSpc>
            </a:pPr>
            <a:r>
              <a:rPr lang="en-US" sz="3200" b="1" dirty="0" err="1">
                <a:solidFill>
                  <a:srgbClr val="000000"/>
                </a:solidFill>
                <a:latin typeface="Raleway" charset="0"/>
                <a:ea typeface="Petrona Bold" pitchFamily="34" charset="-122"/>
              </a:rPr>
              <a:t>CÁCH</a:t>
            </a:r>
            <a:r>
              <a:rPr lang="en-US" sz="3200" b="1" dirty="0">
                <a:solidFill>
                  <a:srgbClr val="000000"/>
                </a:solidFill>
                <a:latin typeface="Raleway" charset="0"/>
                <a:ea typeface="Petrona Bold" pitchFamily="34" charset="-122"/>
              </a:rPr>
              <a:t> </a:t>
            </a:r>
            <a:r>
              <a:rPr lang="en-US" sz="3200" b="1" dirty="0" err="1">
                <a:solidFill>
                  <a:srgbClr val="000000"/>
                </a:solidFill>
                <a:latin typeface="Raleway" charset="0"/>
                <a:ea typeface="Petrona Bold" pitchFamily="34" charset="-122"/>
              </a:rPr>
              <a:t>TRIỂN</a:t>
            </a:r>
            <a:r>
              <a:rPr lang="en-US" sz="3200" b="1" dirty="0">
                <a:solidFill>
                  <a:srgbClr val="000000"/>
                </a:solidFill>
                <a:latin typeface="Raleway" charset="0"/>
                <a:ea typeface="Petrona Bold" pitchFamily="34" charset="-122"/>
              </a:rPr>
              <a:t> KHAI</a:t>
            </a:r>
            <a:endParaRPr lang="en-US" sz="3200" dirty="0">
              <a:latin typeface="Raleway" charset="0"/>
            </a:endParaRPr>
          </a:p>
        </p:txBody>
      </p:sp>
    </p:spTree>
    <p:extLst>
      <p:ext uri="{BB962C8B-B14F-4D97-AF65-F5344CB8AC3E}">
        <p14:creationId xmlns:p14="http://schemas.microsoft.com/office/powerpoint/2010/main" val="37349479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9F58B3-C553-8AF0-ED24-ACF724199D2B}"/>
            </a:ext>
          </a:extLst>
        </p:cNvPr>
        <p:cNvGrpSpPr/>
        <p:nvPr/>
      </p:nvGrpSpPr>
      <p:grpSpPr>
        <a:xfrm>
          <a:off x="0" y="0"/>
          <a:ext cx="0" cy="0"/>
          <a:chOff x="0" y="0"/>
          <a:chExt cx="0" cy="0"/>
        </a:xfrm>
      </p:grpSpPr>
      <p:sp>
        <p:nvSpPr>
          <p:cNvPr id="5" name="Text 2">
            <a:extLst>
              <a:ext uri="{FF2B5EF4-FFF2-40B4-BE49-F238E27FC236}">
                <a16:creationId xmlns:a16="http://schemas.microsoft.com/office/drawing/2014/main" id="{3882F284-6D83-F01C-97BD-A603E683A0DF}"/>
              </a:ext>
            </a:extLst>
          </p:cNvPr>
          <p:cNvSpPr/>
          <p:nvPr/>
        </p:nvSpPr>
        <p:spPr>
          <a:xfrm>
            <a:off x="1775396" y="2700589"/>
            <a:ext cx="10143649" cy="595432"/>
          </a:xfrm>
          <a:prstGeom prst="rect">
            <a:avLst/>
          </a:prstGeom>
          <a:noFill/>
          <a:ln/>
        </p:spPr>
        <p:txBody>
          <a:bodyPr wrap="none" lIns="0" tIns="0" rIns="0" bIns="0" rtlCol="0" anchor="t"/>
          <a:lstStyle/>
          <a:p>
            <a:pPr marL="0" indent="0" algn="ctr">
              <a:lnSpc>
                <a:spcPts val="4650"/>
              </a:lnSpc>
              <a:buNone/>
            </a:pPr>
            <a:r>
              <a:rPr lang="en-US" sz="3750" b="1" dirty="0">
                <a:solidFill>
                  <a:srgbClr val="FFFFFF"/>
                </a:solidFill>
                <a:ea typeface="Petrona Bold" pitchFamily="34" charset="-122"/>
              </a:rPr>
              <a:t>NHÓ 5</a:t>
            </a:r>
            <a:endParaRPr lang="en-US" sz="3750" dirty="0"/>
          </a:p>
        </p:txBody>
      </p:sp>
      <p:pic>
        <p:nvPicPr>
          <p:cNvPr id="3" name="Hình ảnh 2" descr="Ảnh có chứa Nhiều màu sắc, tác phẩm nghệ thuật, ánh sáng, thiết kế&#10;&#10;Nội dung do AI tạo ra có thể không chính xác.">
            <a:extLst>
              <a:ext uri="{FF2B5EF4-FFF2-40B4-BE49-F238E27FC236}">
                <a16:creationId xmlns:a16="http://schemas.microsoft.com/office/drawing/2014/main" id="{1385D1CE-09FB-A987-6255-FDFC7FBD09DC}"/>
              </a:ext>
            </a:extLst>
          </p:cNvPr>
          <p:cNvPicPr>
            <a:picLocks noChangeAspect="1"/>
          </p:cNvPicPr>
          <p:nvPr/>
        </p:nvPicPr>
        <p:blipFill>
          <a:blip r:embed="rId3"/>
          <a:srcRect l="9630"/>
          <a:stretch>
            <a:fillRect/>
          </a:stretch>
        </p:blipFill>
        <p:spPr>
          <a:xfrm>
            <a:off x="8107680" y="0"/>
            <a:ext cx="7437120" cy="8229600"/>
          </a:xfrm>
          <a:prstGeom prst="rect">
            <a:avLst/>
          </a:prstGeom>
        </p:spPr>
      </p:pic>
      <p:sp>
        <p:nvSpPr>
          <p:cNvPr id="4" name="Text 1">
            <a:extLst>
              <a:ext uri="{FF2B5EF4-FFF2-40B4-BE49-F238E27FC236}">
                <a16:creationId xmlns:a16="http://schemas.microsoft.com/office/drawing/2014/main" id="{8BA4AB83-5BD9-E201-3C2F-FEE1D5B7D2EB}"/>
              </a:ext>
            </a:extLst>
          </p:cNvPr>
          <p:cNvSpPr/>
          <p:nvPr/>
        </p:nvSpPr>
        <p:spPr>
          <a:xfrm>
            <a:off x="0" y="267627"/>
            <a:ext cx="8107679" cy="736095"/>
          </a:xfrm>
          <a:prstGeom prst="rect">
            <a:avLst/>
          </a:prstGeom>
          <a:noFill/>
          <a:ln/>
        </p:spPr>
        <p:txBody>
          <a:bodyPr wrap="square" lIns="0" tIns="0" rIns="0" bIns="0" rtlCol="0" anchor="t"/>
          <a:lstStyle/>
          <a:p>
            <a:pPr marL="0" indent="0" algn="ctr">
              <a:buNone/>
            </a:pPr>
            <a:r>
              <a:rPr lang="en-US" sz="4400" b="1" dirty="0" err="1">
                <a:latin typeface="Raleway" charset="0"/>
                <a:ea typeface="Petrona Bold" pitchFamily="34" charset="-122"/>
              </a:rPr>
              <a:t>Nội</a:t>
            </a:r>
            <a:r>
              <a:rPr lang="en-US" sz="4400" b="1" dirty="0">
                <a:latin typeface="Raleway" charset="0"/>
                <a:ea typeface="Petrona Bold" pitchFamily="34" charset="-122"/>
              </a:rPr>
              <a:t> dung</a:t>
            </a:r>
            <a:endParaRPr lang="en-US" sz="4400" b="1" dirty="0">
              <a:latin typeface="Raleway" charset="0"/>
            </a:endParaRPr>
          </a:p>
        </p:txBody>
      </p:sp>
      <p:sp>
        <p:nvSpPr>
          <p:cNvPr id="6" name="Text 1">
            <a:extLst>
              <a:ext uri="{FF2B5EF4-FFF2-40B4-BE49-F238E27FC236}">
                <a16:creationId xmlns:a16="http://schemas.microsoft.com/office/drawing/2014/main" id="{38CECD86-94BC-EE27-1EAF-1EBA5ADC4A98}"/>
              </a:ext>
            </a:extLst>
          </p:cNvPr>
          <p:cNvSpPr/>
          <p:nvPr/>
        </p:nvSpPr>
        <p:spPr>
          <a:xfrm>
            <a:off x="480059" y="1733679"/>
            <a:ext cx="7147560" cy="427347"/>
          </a:xfrm>
          <a:prstGeom prst="rect">
            <a:avLst/>
          </a:prstGeom>
          <a:noFill/>
          <a:ln/>
        </p:spPr>
        <p:txBody>
          <a:bodyPr wrap="square" lIns="0" tIns="0" rIns="0" bIns="0" rtlCol="0" anchor="t"/>
          <a:lstStyle/>
          <a:p>
            <a:pPr marL="0" indent="0">
              <a:buNone/>
            </a:pPr>
            <a:r>
              <a:rPr lang="en-US" sz="2800" dirty="0">
                <a:latin typeface="Raleway" charset="0"/>
                <a:ea typeface="Petrona Bold" pitchFamily="34" charset="-122"/>
              </a:rPr>
              <a:t>1. </a:t>
            </a:r>
            <a:r>
              <a:rPr lang="en-US" sz="2800" dirty="0" err="1">
                <a:latin typeface="Raleway" charset="0"/>
                <a:ea typeface="Petrona Bold" pitchFamily="34" charset="-122"/>
              </a:rPr>
              <a:t>Tổng</a:t>
            </a:r>
            <a:r>
              <a:rPr lang="en-US" sz="2800" dirty="0">
                <a:latin typeface="Raleway" charset="0"/>
                <a:ea typeface="Petrona Bold" pitchFamily="34" charset="-122"/>
              </a:rPr>
              <a:t> </a:t>
            </a:r>
            <a:r>
              <a:rPr lang="en-US" sz="2800" dirty="0" err="1">
                <a:latin typeface="Raleway" charset="0"/>
                <a:ea typeface="Petrona Bold" pitchFamily="34" charset="-122"/>
              </a:rPr>
              <a:t>quan</a:t>
            </a:r>
            <a:r>
              <a:rPr lang="en-US" sz="2800" dirty="0">
                <a:latin typeface="Raleway" charset="0"/>
                <a:ea typeface="Petrona Bold" pitchFamily="34" charset="-122"/>
              </a:rPr>
              <a:t> </a:t>
            </a:r>
            <a:r>
              <a:rPr lang="en-US" sz="2800" dirty="0" err="1">
                <a:latin typeface="Raleway" charset="0"/>
                <a:ea typeface="Petrona Bold" pitchFamily="34" charset="-122"/>
              </a:rPr>
              <a:t>về</a:t>
            </a:r>
            <a:r>
              <a:rPr lang="en-US" sz="2800" dirty="0">
                <a:latin typeface="Raleway" charset="0"/>
                <a:ea typeface="Petrona Bold" pitchFamily="34" charset="-122"/>
              </a:rPr>
              <a:t> </a:t>
            </a:r>
            <a:r>
              <a:rPr lang="en-US" sz="2800" dirty="0">
                <a:solidFill>
                  <a:srgbClr val="FF0000"/>
                </a:solidFill>
                <a:highlight>
                  <a:srgbClr val="FFFF00"/>
                </a:highlight>
                <a:latin typeface="Raleway" charset="0"/>
                <a:ea typeface="Petrona Bold" pitchFamily="34" charset="-122"/>
              </a:rPr>
              <a:t>Learning to Rank</a:t>
            </a:r>
            <a:r>
              <a:rPr lang="en-US" sz="2800" dirty="0">
                <a:latin typeface="Raleway" charset="0"/>
                <a:ea typeface="Petrona Bold" pitchFamily="34" charset="-122"/>
              </a:rPr>
              <a:t> (</a:t>
            </a:r>
            <a:r>
              <a:rPr lang="en-US" sz="2800" dirty="0" err="1">
                <a:latin typeface="Raleway" charset="0"/>
                <a:ea typeface="Petrona Bold" pitchFamily="34" charset="-122"/>
              </a:rPr>
              <a:t>L2R</a:t>
            </a:r>
            <a:r>
              <a:rPr lang="en-US" sz="2800" dirty="0">
                <a:latin typeface="Raleway" charset="0"/>
                <a:ea typeface="Petrona Bold" pitchFamily="34" charset="-122"/>
              </a:rPr>
              <a:t>)</a:t>
            </a:r>
            <a:endParaRPr lang="en-US" sz="2800" dirty="0">
              <a:latin typeface="Raleway" charset="0"/>
            </a:endParaRPr>
          </a:p>
        </p:txBody>
      </p:sp>
      <p:sp>
        <p:nvSpPr>
          <p:cNvPr id="7" name="Text 1">
            <a:extLst>
              <a:ext uri="{FF2B5EF4-FFF2-40B4-BE49-F238E27FC236}">
                <a16:creationId xmlns:a16="http://schemas.microsoft.com/office/drawing/2014/main" id="{FBC35365-BC3B-2DFA-CB98-DA43247B4E61}"/>
              </a:ext>
            </a:extLst>
          </p:cNvPr>
          <p:cNvSpPr/>
          <p:nvPr/>
        </p:nvSpPr>
        <p:spPr>
          <a:xfrm>
            <a:off x="480059" y="2601423"/>
            <a:ext cx="7147560" cy="819239"/>
          </a:xfrm>
          <a:prstGeom prst="rect">
            <a:avLst/>
          </a:prstGeom>
          <a:noFill/>
          <a:ln/>
        </p:spPr>
        <p:txBody>
          <a:bodyPr wrap="square" lIns="0" tIns="0" rIns="0" bIns="0" rtlCol="0" anchor="t"/>
          <a:lstStyle/>
          <a:p>
            <a:pPr marL="0" indent="0">
              <a:buNone/>
            </a:pPr>
            <a:r>
              <a:rPr lang="en-US" sz="2800" dirty="0">
                <a:latin typeface="Raleway" charset="0"/>
                <a:ea typeface="Petrona Bold" pitchFamily="34" charset="-122"/>
              </a:rPr>
              <a:t>2. </a:t>
            </a:r>
            <a:r>
              <a:rPr lang="en-US" sz="2800" dirty="0" err="1">
                <a:latin typeface="Raleway" charset="0"/>
                <a:ea typeface="Petrona Bold" pitchFamily="34" charset="-122"/>
              </a:rPr>
              <a:t>Mô</a:t>
            </a:r>
            <a:r>
              <a:rPr lang="en-US" sz="2800" dirty="0">
                <a:latin typeface="Raleway" charset="0"/>
                <a:ea typeface="Petrona Bold" pitchFamily="34" charset="-122"/>
              </a:rPr>
              <a:t> </a:t>
            </a:r>
            <a:r>
              <a:rPr lang="en-US" sz="2800" dirty="0" err="1">
                <a:latin typeface="Raleway" charset="0"/>
                <a:ea typeface="Petrona Bold" pitchFamily="34" charset="-122"/>
              </a:rPr>
              <a:t>tả</a:t>
            </a:r>
            <a:r>
              <a:rPr lang="en-US" sz="2800" dirty="0">
                <a:latin typeface="Raleway" charset="0"/>
                <a:ea typeface="Petrona Bold" pitchFamily="34" charset="-122"/>
              </a:rPr>
              <a:t> </a:t>
            </a:r>
            <a:r>
              <a:rPr lang="en-US" sz="2800" dirty="0" err="1">
                <a:latin typeface="Raleway" charset="0"/>
                <a:ea typeface="Petrona Bold" pitchFamily="34" charset="-122"/>
              </a:rPr>
              <a:t>về</a:t>
            </a:r>
            <a:r>
              <a:rPr lang="en-US" sz="2800" dirty="0">
                <a:latin typeface="Raleway" charset="0"/>
                <a:ea typeface="Petrona Bold" pitchFamily="34" charset="-122"/>
              </a:rPr>
              <a:t> </a:t>
            </a:r>
            <a:r>
              <a:rPr lang="en-US" sz="2800" dirty="0" err="1">
                <a:solidFill>
                  <a:srgbClr val="FF0000"/>
                </a:solidFill>
                <a:highlight>
                  <a:srgbClr val="FFFF00"/>
                </a:highlight>
                <a:latin typeface="Raleway" charset="0"/>
                <a:ea typeface="Petrona Bold" pitchFamily="34" charset="-122"/>
              </a:rPr>
              <a:t>bài</a:t>
            </a:r>
            <a:r>
              <a:rPr lang="en-US" sz="2800" dirty="0">
                <a:solidFill>
                  <a:srgbClr val="FF0000"/>
                </a:solidFill>
                <a:highlight>
                  <a:srgbClr val="FFFF00"/>
                </a:highlight>
                <a:latin typeface="Raleway" charset="0"/>
                <a:ea typeface="Petrona Bold" pitchFamily="34" charset="-122"/>
              </a:rPr>
              <a:t> </a:t>
            </a:r>
            <a:r>
              <a:rPr lang="en-US" sz="2800" dirty="0" err="1">
                <a:solidFill>
                  <a:srgbClr val="FF0000"/>
                </a:solidFill>
                <a:highlight>
                  <a:srgbClr val="FFFF00"/>
                </a:highlight>
                <a:latin typeface="Raleway" charset="0"/>
                <a:ea typeface="Petrona Bold" pitchFamily="34" charset="-122"/>
              </a:rPr>
              <a:t>toán</a:t>
            </a:r>
            <a:r>
              <a:rPr lang="en-US" sz="2800" dirty="0">
                <a:solidFill>
                  <a:srgbClr val="FF0000"/>
                </a:solidFill>
                <a:highlight>
                  <a:srgbClr val="FFFF00"/>
                </a:highlight>
                <a:latin typeface="Raleway" charset="0"/>
                <a:ea typeface="Petrona Bold" pitchFamily="34" charset="-122"/>
              </a:rPr>
              <a:t> </a:t>
            </a:r>
            <a:r>
              <a:rPr lang="en-US" sz="2800" dirty="0" err="1">
                <a:solidFill>
                  <a:srgbClr val="FF0000"/>
                </a:solidFill>
                <a:highlight>
                  <a:srgbClr val="FFFF00"/>
                </a:highlight>
                <a:latin typeface="Raleway" charset="0"/>
                <a:ea typeface="Petrona Bold" pitchFamily="34" charset="-122"/>
              </a:rPr>
              <a:t>L2R</a:t>
            </a:r>
            <a:r>
              <a:rPr lang="en-US" sz="2800" dirty="0">
                <a:latin typeface="Raleway" charset="0"/>
                <a:ea typeface="Petrona Bold" pitchFamily="34" charset="-122"/>
              </a:rPr>
              <a:t> &amp; Các </a:t>
            </a:r>
            <a:r>
              <a:rPr lang="en-US" sz="2800" dirty="0" err="1">
                <a:solidFill>
                  <a:srgbClr val="FF0000"/>
                </a:solidFill>
                <a:highlight>
                  <a:srgbClr val="FFFF00"/>
                </a:highlight>
                <a:latin typeface="Raleway" charset="0"/>
                <a:ea typeface="Petrona Bold" pitchFamily="34" charset="-122"/>
              </a:rPr>
              <a:t>phương</a:t>
            </a:r>
            <a:r>
              <a:rPr lang="en-US" sz="2800" dirty="0">
                <a:solidFill>
                  <a:srgbClr val="FF0000"/>
                </a:solidFill>
                <a:highlight>
                  <a:srgbClr val="FFFF00"/>
                </a:highlight>
                <a:latin typeface="Raleway" charset="0"/>
                <a:ea typeface="Petrona Bold" pitchFamily="34" charset="-122"/>
              </a:rPr>
              <a:t> </a:t>
            </a:r>
            <a:r>
              <a:rPr lang="en-US" sz="2800" dirty="0" err="1">
                <a:solidFill>
                  <a:srgbClr val="FF0000"/>
                </a:solidFill>
                <a:highlight>
                  <a:srgbClr val="FFFF00"/>
                </a:highlight>
                <a:latin typeface="Raleway" charset="0"/>
                <a:ea typeface="Petrona Bold" pitchFamily="34" charset="-122"/>
              </a:rPr>
              <a:t>pháp</a:t>
            </a:r>
            <a:r>
              <a:rPr lang="en-US" sz="2800" dirty="0">
                <a:solidFill>
                  <a:srgbClr val="FF0000"/>
                </a:solidFill>
                <a:highlight>
                  <a:srgbClr val="FFFF00"/>
                </a:highlight>
                <a:latin typeface="Raleway" charset="0"/>
                <a:ea typeface="Petrona Bold" pitchFamily="34" charset="-122"/>
              </a:rPr>
              <a:t> </a:t>
            </a:r>
            <a:r>
              <a:rPr lang="en-US" sz="2800" dirty="0" err="1">
                <a:solidFill>
                  <a:srgbClr val="FF0000"/>
                </a:solidFill>
                <a:highlight>
                  <a:srgbClr val="FFFF00"/>
                </a:highlight>
                <a:latin typeface="Raleway" charset="0"/>
                <a:ea typeface="Petrona Bold" pitchFamily="34" charset="-122"/>
              </a:rPr>
              <a:t>tiếp</a:t>
            </a:r>
            <a:r>
              <a:rPr lang="en-US" sz="2800" dirty="0">
                <a:solidFill>
                  <a:srgbClr val="FF0000"/>
                </a:solidFill>
                <a:highlight>
                  <a:srgbClr val="FFFF00"/>
                </a:highlight>
                <a:latin typeface="Raleway" charset="0"/>
                <a:ea typeface="Petrona Bold" pitchFamily="34" charset="-122"/>
              </a:rPr>
              <a:t> </a:t>
            </a:r>
            <a:r>
              <a:rPr lang="en-US" sz="2800" dirty="0" err="1">
                <a:solidFill>
                  <a:srgbClr val="FF0000"/>
                </a:solidFill>
                <a:highlight>
                  <a:srgbClr val="FFFF00"/>
                </a:highlight>
                <a:latin typeface="Raleway" charset="0"/>
                <a:ea typeface="Petrona Bold" pitchFamily="34" charset="-122"/>
              </a:rPr>
              <a:t>cận</a:t>
            </a:r>
            <a:endParaRPr lang="en-US" sz="2800" dirty="0">
              <a:solidFill>
                <a:srgbClr val="FF0000"/>
              </a:solidFill>
              <a:highlight>
                <a:srgbClr val="FFFF00"/>
              </a:highlight>
              <a:latin typeface="Raleway" charset="0"/>
            </a:endParaRPr>
          </a:p>
        </p:txBody>
      </p:sp>
      <p:sp>
        <p:nvSpPr>
          <p:cNvPr id="8" name="Text 1">
            <a:extLst>
              <a:ext uri="{FF2B5EF4-FFF2-40B4-BE49-F238E27FC236}">
                <a16:creationId xmlns:a16="http://schemas.microsoft.com/office/drawing/2014/main" id="{4230B41E-34C5-C89E-55E2-84C2D2F04E44}"/>
              </a:ext>
            </a:extLst>
          </p:cNvPr>
          <p:cNvSpPr/>
          <p:nvPr/>
        </p:nvSpPr>
        <p:spPr>
          <a:xfrm>
            <a:off x="480059" y="3861059"/>
            <a:ext cx="7147560" cy="819239"/>
          </a:xfrm>
          <a:prstGeom prst="rect">
            <a:avLst/>
          </a:prstGeom>
          <a:noFill/>
          <a:ln/>
        </p:spPr>
        <p:txBody>
          <a:bodyPr wrap="square" lIns="0" tIns="0" rIns="0" bIns="0" rtlCol="0" anchor="t"/>
          <a:lstStyle/>
          <a:p>
            <a:pPr marL="0" indent="0">
              <a:buNone/>
            </a:pPr>
            <a:r>
              <a:rPr lang="en-US" sz="2800" dirty="0">
                <a:latin typeface="Raleway" charset="0"/>
                <a:ea typeface="Petrona Bold" pitchFamily="34" charset="-122"/>
              </a:rPr>
              <a:t>3. </a:t>
            </a:r>
            <a:r>
              <a:rPr lang="en-US" sz="2800" dirty="0" err="1">
                <a:latin typeface="Raleway" charset="0"/>
                <a:ea typeface="Petrona Bold" pitchFamily="34" charset="-122"/>
              </a:rPr>
              <a:t>Giới</a:t>
            </a:r>
            <a:r>
              <a:rPr lang="en-US" sz="2800" dirty="0">
                <a:latin typeface="Raleway" charset="0"/>
                <a:ea typeface="Petrona Bold" pitchFamily="34" charset="-122"/>
              </a:rPr>
              <a:t> </a:t>
            </a:r>
            <a:r>
              <a:rPr lang="en-US" sz="2800" dirty="0" err="1">
                <a:latin typeface="Raleway" charset="0"/>
                <a:ea typeface="Petrona Bold" pitchFamily="34" charset="-122"/>
              </a:rPr>
              <a:t>thiệu</a:t>
            </a:r>
            <a:r>
              <a:rPr lang="en-US" sz="2800" dirty="0">
                <a:latin typeface="Raleway" charset="0"/>
                <a:ea typeface="Petrona Bold" pitchFamily="34" charset="-122"/>
              </a:rPr>
              <a:t> </a:t>
            </a:r>
            <a:r>
              <a:rPr lang="en-US" sz="2800" dirty="0" err="1">
                <a:latin typeface="Raleway" charset="0"/>
                <a:ea typeface="Petrona Bold" pitchFamily="34" charset="-122"/>
              </a:rPr>
              <a:t>một</a:t>
            </a:r>
            <a:r>
              <a:rPr lang="en-US" sz="2800" dirty="0">
                <a:latin typeface="Raleway" charset="0"/>
                <a:ea typeface="Petrona Bold" pitchFamily="34" charset="-122"/>
              </a:rPr>
              <a:t> </a:t>
            </a:r>
            <a:r>
              <a:rPr lang="en-US" sz="2800" dirty="0" err="1">
                <a:latin typeface="Raleway" charset="0"/>
                <a:ea typeface="Petrona Bold" pitchFamily="34" charset="-122"/>
              </a:rPr>
              <a:t>số</a:t>
            </a:r>
            <a:r>
              <a:rPr lang="en-US" sz="2800" dirty="0">
                <a:latin typeface="Raleway" charset="0"/>
                <a:ea typeface="Petrona Bold" pitchFamily="34" charset="-122"/>
              </a:rPr>
              <a:t> </a:t>
            </a:r>
            <a:r>
              <a:rPr lang="en-US" sz="2800" dirty="0" err="1">
                <a:solidFill>
                  <a:srgbClr val="FF0000"/>
                </a:solidFill>
                <a:highlight>
                  <a:srgbClr val="FFFF00"/>
                </a:highlight>
                <a:latin typeface="Raleway" charset="0"/>
                <a:ea typeface="Petrona Bold" pitchFamily="34" charset="-122"/>
              </a:rPr>
              <a:t>thuật</a:t>
            </a:r>
            <a:r>
              <a:rPr lang="en-US" sz="2800" dirty="0">
                <a:solidFill>
                  <a:srgbClr val="FF0000"/>
                </a:solidFill>
                <a:highlight>
                  <a:srgbClr val="FFFF00"/>
                </a:highlight>
                <a:latin typeface="Raleway" charset="0"/>
                <a:ea typeface="Petrona Bold" pitchFamily="34" charset="-122"/>
              </a:rPr>
              <a:t> </a:t>
            </a:r>
            <a:r>
              <a:rPr lang="en-US" sz="2800" dirty="0" err="1">
                <a:solidFill>
                  <a:srgbClr val="FF0000"/>
                </a:solidFill>
                <a:highlight>
                  <a:srgbClr val="FFFF00"/>
                </a:highlight>
                <a:latin typeface="Raleway" charset="0"/>
                <a:ea typeface="Petrona Bold" pitchFamily="34" charset="-122"/>
              </a:rPr>
              <a:t>toán</a:t>
            </a:r>
            <a:r>
              <a:rPr lang="en-US" sz="2800" dirty="0">
                <a:solidFill>
                  <a:srgbClr val="FF0000"/>
                </a:solidFill>
                <a:highlight>
                  <a:srgbClr val="FFFF00"/>
                </a:highlight>
                <a:latin typeface="Raleway" charset="0"/>
                <a:ea typeface="Petrona Bold" pitchFamily="34" charset="-122"/>
              </a:rPr>
              <a:t> </a:t>
            </a:r>
            <a:r>
              <a:rPr lang="en-US" sz="2800" dirty="0" err="1">
                <a:solidFill>
                  <a:srgbClr val="FF0000"/>
                </a:solidFill>
                <a:highlight>
                  <a:srgbClr val="FFFF00"/>
                </a:highlight>
                <a:latin typeface="Raleway" charset="0"/>
                <a:ea typeface="Petrona Bold" pitchFamily="34" charset="-122"/>
              </a:rPr>
              <a:t>học</a:t>
            </a:r>
            <a:r>
              <a:rPr lang="en-US" sz="2800" dirty="0">
                <a:solidFill>
                  <a:srgbClr val="FF0000"/>
                </a:solidFill>
                <a:highlight>
                  <a:srgbClr val="FFFF00"/>
                </a:highlight>
                <a:latin typeface="Raleway" charset="0"/>
                <a:ea typeface="Petrona Bold" pitchFamily="34" charset="-122"/>
              </a:rPr>
              <a:t> </a:t>
            </a:r>
            <a:r>
              <a:rPr lang="en-US" sz="2800" dirty="0" err="1">
                <a:solidFill>
                  <a:srgbClr val="FF0000"/>
                </a:solidFill>
                <a:highlight>
                  <a:srgbClr val="FFFF00"/>
                </a:highlight>
                <a:latin typeface="Raleway" charset="0"/>
                <a:ea typeface="Petrona Bold" pitchFamily="34" charset="-122"/>
              </a:rPr>
              <a:t>máy</a:t>
            </a:r>
            <a:r>
              <a:rPr lang="en-US" sz="2800" dirty="0">
                <a:solidFill>
                  <a:srgbClr val="FF0000"/>
                </a:solidFill>
                <a:highlight>
                  <a:srgbClr val="FFFF00"/>
                </a:highlight>
                <a:latin typeface="Raleway" charset="0"/>
                <a:ea typeface="Petrona Bold" pitchFamily="34" charset="-122"/>
              </a:rPr>
              <a:t> </a:t>
            </a:r>
            <a:r>
              <a:rPr lang="en-US" sz="2800" dirty="0" err="1">
                <a:solidFill>
                  <a:srgbClr val="FF0000"/>
                </a:solidFill>
                <a:highlight>
                  <a:srgbClr val="FFFF00"/>
                </a:highlight>
                <a:latin typeface="Raleway" charset="0"/>
                <a:ea typeface="Petrona Bold" pitchFamily="34" charset="-122"/>
              </a:rPr>
              <a:t>nổi</a:t>
            </a:r>
            <a:r>
              <a:rPr lang="en-US" sz="2800" dirty="0">
                <a:solidFill>
                  <a:srgbClr val="FF0000"/>
                </a:solidFill>
                <a:highlight>
                  <a:srgbClr val="FFFF00"/>
                </a:highlight>
                <a:latin typeface="Raleway" charset="0"/>
                <a:ea typeface="Petrona Bold" pitchFamily="34" charset="-122"/>
              </a:rPr>
              <a:t> </a:t>
            </a:r>
            <a:r>
              <a:rPr lang="en-US" sz="2800" dirty="0" err="1">
                <a:solidFill>
                  <a:srgbClr val="FF0000"/>
                </a:solidFill>
                <a:highlight>
                  <a:srgbClr val="FFFF00"/>
                </a:highlight>
                <a:latin typeface="Raleway" charset="0"/>
                <a:ea typeface="Petrona Bold" pitchFamily="34" charset="-122"/>
              </a:rPr>
              <a:t>bật</a:t>
            </a:r>
            <a:endParaRPr lang="en-US" sz="2800" dirty="0">
              <a:solidFill>
                <a:srgbClr val="FF0000"/>
              </a:solidFill>
              <a:highlight>
                <a:srgbClr val="FFFF00"/>
              </a:highlight>
              <a:latin typeface="Raleway" charset="0"/>
            </a:endParaRPr>
          </a:p>
        </p:txBody>
      </p:sp>
      <p:sp>
        <p:nvSpPr>
          <p:cNvPr id="9" name="Text 1">
            <a:extLst>
              <a:ext uri="{FF2B5EF4-FFF2-40B4-BE49-F238E27FC236}">
                <a16:creationId xmlns:a16="http://schemas.microsoft.com/office/drawing/2014/main" id="{4EC238EC-691E-D9A5-930D-A81DD9A68C1F}"/>
              </a:ext>
            </a:extLst>
          </p:cNvPr>
          <p:cNvSpPr/>
          <p:nvPr/>
        </p:nvSpPr>
        <p:spPr>
          <a:xfrm>
            <a:off x="480059" y="5120695"/>
            <a:ext cx="7147560" cy="819239"/>
          </a:xfrm>
          <a:prstGeom prst="rect">
            <a:avLst/>
          </a:prstGeom>
          <a:noFill/>
          <a:ln/>
        </p:spPr>
        <p:txBody>
          <a:bodyPr wrap="square" lIns="0" tIns="0" rIns="0" bIns="0" rtlCol="0" anchor="t"/>
          <a:lstStyle/>
          <a:p>
            <a:pPr marL="0" indent="0">
              <a:buNone/>
            </a:pPr>
            <a:r>
              <a:rPr lang="en-US" sz="2800" dirty="0">
                <a:latin typeface="Raleway" charset="0"/>
                <a:ea typeface="Petrona Bold" pitchFamily="34" charset="-122"/>
              </a:rPr>
              <a:t>4. </a:t>
            </a:r>
            <a:r>
              <a:rPr lang="en-US" sz="2800" dirty="0" err="1">
                <a:solidFill>
                  <a:srgbClr val="FF0000"/>
                </a:solidFill>
                <a:highlight>
                  <a:srgbClr val="FFFF00"/>
                </a:highlight>
                <a:latin typeface="Raleway" charset="0"/>
                <a:ea typeface="Petrona Bold" pitchFamily="34" charset="-122"/>
              </a:rPr>
              <a:t>Triển</a:t>
            </a:r>
            <a:r>
              <a:rPr lang="en-US" sz="2800" dirty="0">
                <a:solidFill>
                  <a:srgbClr val="FF0000"/>
                </a:solidFill>
                <a:highlight>
                  <a:srgbClr val="FFFF00"/>
                </a:highlight>
                <a:latin typeface="Raleway" charset="0"/>
                <a:ea typeface="Petrona Bold" pitchFamily="34" charset="-122"/>
              </a:rPr>
              <a:t> </a:t>
            </a:r>
            <a:r>
              <a:rPr lang="en-US" sz="2800" dirty="0" err="1">
                <a:solidFill>
                  <a:srgbClr val="FF0000"/>
                </a:solidFill>
                <a:highlight>
                  <a:srgbClr val="FFFF00"/>
                </a:highlight>
                <a:latin typeface="Raleway" charset="0"/>
                <a:ea typeface="Petrona Bold" pitchFamily="34" charset="-122"/>
              </a:rPr>
              <a:t>khai</a:t>
            </a:r>
            <a:r>
              <a:rPr lang="en-US" sz="2800" dirty="0">
                <a:latin typeface="Raleway" charset="0"/>
                <a:ea typeface="Petrona Bold" pitchFamily="34" charset="-122"/>
              </a:rPr>
              <a:t> </a:t>
            </a:r>
            <a:r>
              <a:rPr lang="en-US" sz="2800" dirty="0" err="1">
                <a:latin typeface="Raleway" charset="0"/>
                <a:ea typeface="Petrona Bold" pitchFamily="34" charset="-122"/>
              </a:rPr>
              <a:t>huấn</a:t>
            </a:r>
            <a:r>
              <a:rPr lang="en-US" sz="2800" dirty="0">
                <a:latin typeface="Raleway" charset="0"/>
                <a:ea typeface="Petrona Bold" pitchFamily="34" charset="-122"/>
              </a:rPr>
              <a:t> </a:t>
            </a:r>
            <a:r>
              <a:rPr lang="en-US" sz="2800" dirty="0" err="1">
                <a:latin typeface="Raleway" charset="0"/>
                <a:ea typeface="Petrona Bold" pitchFamily="34" charset="-122"/>
              </a:rPr>
              <a:t>luyện</a:t>
            </a:r>
            <a:r>
              <a:rPr lang="en-US" sz="2800" dirty="0">
                <a:latin typeface="Raleway" charset="0"/>
                <a:ea typeface="Petrona Bold" pitchFamily="34" charset="-122"/>
              </a:rPr>
              <a:t> </a:t>
            </a:r>
            <a:r>
              <a:rPr lang="en-US" sz="2800" dirty="0" err="1">
                <a:latin typeface="Raleway" charset="0"/>
                <a:ea typeface="Petrona Bold" pitchFamily="34" charset="-122"/>
              </a:rPr>
              <a:t>học</a:t>
            </a:r>
            <a:r>
              <a:rPr lang="en-US" sz="2800" dirty="0">
                <a:latin typeface="Raleway" charset="0"/>
                <a:ea typeface="Petrona Bold" pitchFamily="34" charset="-122"/>
              </a:rPr>
              <a:t> </a:t>
            </a:r>
            <a:r>
              <a:rPr lang="en-US" sz="2800" dirty="0" err="1">
                <a:latin typeface="Raleway" charset="0"/>
                <a:ea typeface="Petrona Bold" pitchFamily="34" charset="-122"/>
              </a:rPr>
              <a:t>máy</a:t>
            </a:r>
            <a:r>
              <a:rPr lang="en-US" sz="2800" dirty="0">
                <a:latin typeface="Raleway" charset="0"/>
                <a:ea typeface="Petrona Bold" pitchFamily="34" charset="-122"/>
              </a:rPr>
              <a:t> </a:t>
            </a:r>
            <a:r>
              <a:rPr lang="en-US" sz="2800" dirty="0" err="1">
                <a:latin typeface="Raleway" charset="0"/>
                <a:ea typeface="Petrona Bold" pitchFamily="34" charset="-122"/>
              </a:rPr>
              <a:t>bằng</a:t>
            </a:r>
            <a:r>
              <a:rPr lang="en-US" sz="2800" dirty="0">
                <a:latin typeface="Raleway" charset="0"/>
                <a:ea typeface="Petrona Bold" pitchFamily="34" charset="-122"/>
              </a:rPr>
              <a:t> </a:t>
            </a:r>
            <a:r>
              <a:rPr lang="en-US" sz="2800" dirty="0" err="1">
                <a:solidFill>
                  <a:srgbClr val="FF0000"/>
                </a:solidFill>
                <a:highlight>
                  <a:srgbClr val="FFFF00"/>
                </a:highlight>
                <a:latin typeface="Raleway" charset="0"/>
                <a:ea typeface="Petrona Bold" pitchFamily="34" charset="-122"/>
              </a:rPr>
              <a:t>RankNet</a:t>
            </a:r>
            <a:endParaRPr lang="en-US" sz="2800" dirty="0">
              <a:solidFill>
                <a:srgbClr val="FF0000"/>
              </a:solidFill>
              <a:highlight>
                <a:srgbClr val="FFFF00"/>
              </a:highlight>
              <a:latin typeface="Raleway" charset="0"/>
            </a:endParaRPr>
          </a:p>
        </p:txBody>
      </p:sp>
    </p:spTree>
    <p:extLst>
      <p:ext uri="{BB962C8B-B14F-4D97-AF65-F5344CB8AC3E}">
        <p14:creationId xmlns:p14="http://schemas.microsoft.com/office/powerpoint/2010/main" val="15630970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4" name="Text 1"/>
          <p:cNvSpPr/>
          <p:nvPr/>
        </p:nvSpPr>
        <p:spPr>
          <a:xfrm>
            <a:off x="2850535" y="1521143"/>
            <a:ext cx="8929330" cy="886778"/>
          </a:xfrm>
          <a:prstGeom prst="rect">
            <a:avLst/>
          </a:prstGeom>
          <a:noFill/>
          <a:ln/>
        </p:spPr>
        <p:txBody>
          <a:bodyPr wrap="square" lIns="0" tIns="0" rIns="0" bIns="0" rtlCol="0" anchor="t"/>
          <a:lstStyle/>
          <a:p>
            <a:pPr marL="0" indent="0" algn="ctr">
              <a:lnSpc>
                <a:spcPts val="5850"/>
              </a:lnSpc>
              <a:buNone/>
            </a:pPr>
            <a:r>
              <a:rPr lang="en-US" sz="4650" b="1" dirty="0">
                <a:solidFill>
                  <a:srgbClr val="000000"/>
                </a:solidFill>
                <a:latin typeface="Raleway" charset="0"/>
                <a:ea typeface="Petrona Bold" pitchFamily="34" charset="-122"/>
              </a:rPr>
              <a:t>1. </a:t>
            </a:r>
            <a:r>
              <a:rPr lang="en-US" sz="4650" b="1" dirty="0" err="1">
                <a:solidFill>
                  <a:srgbClr val="000000"/>
                </a:solidFill>
                <a:latin typeface="Raleway" charset="0"/>
                <a:ea typeface="Petrona Bold" pitchFamily="34" charset="-122"/>
              </a:rPr>
              <a:t>Tổng</a:t>
            </a:r>
            <a:r>
              <a:rPr lang="en-US" sz="4650" b="1" dirty="0">
                <a:solidFill>
                  <a:srgbClr val="000000"/>
                </a:solidFill>
                <a:latin typeface="Raleway" charset="0"/>
                <a:ea typeface="Petrona Bold" pitchFamily="34" charset="-122"/>
              </a:rPr>
              <a:t> </a:t>
            </a:r>
            <a:r>
              <a:rPr lang="en-US" sz="4650" b="1" dirty="0" err="1">
                <a:solidFill>
                  <a:srgbClr val="000000"/>
                </a:solidFill>
                <a:latin typeface="Raleway" charset="0"/>
                <a:ea typeface="Petrona Bold" pitchFamily="34" charset="-122"/>
              </a:rPr>
              <a:t>quan</a:t>
            </a:r>
            <a:r>
              <a:rPr lang="en-US" sz="4650" b="1" dirty="0">
                <a:solidFill>
                  <a:srgbClr val="000000"/>
                </a:solidFill>
                <a:latin typeface="Raleway" charset="0"/>
                <a:ea typeface="Petrona Bold" pitchFamily="34" charset="-122"/>
              </a:rPr>
              <a:t> </a:t>
            </a:r>
            <a:r>
              <a:rPr lang="en-US" sz="4650" b="1" dirty="0" err="1">
                <a:solidFill>
                  <a:srgbClr val="000000"/>
                </a:solidFill>
                <a:latin typeface="Raleway" charset="0"/>
                <a:ea typeface="Petrona Bold" pitchFamily="34" charset="-122"/>
              </a:rPr>
              <a:t>về</a:t>
            </a:r>
            <a:r>
              <a:rPr lang="en-US" sz="4650" b="1" dirty="0">
                <a:solidFill>
                  <a:srgbClr val="000000"/>
                </a:solidFill>
                <a:latin typeface="Raleway" charset="0"/>
                <a:ea typeface="Petrona Bold" pitchFamily="34" charset="-122"/>
              </a:rPr>
              <a:t> (Learn to Rank)</a:t>
            </a:r>
            <a:endParaRPr lang="en-US" sz="4650" dirty="0">
              <a:latin typeface="Raleway" charset="0"/>
            </a:endParaRPr>
          </a:p>
        </p:txBody>
      </p:sp>
      <p:sp>
        <p:nvSpPr>
          <p:cNvPr id="11" name="Hộp Văn bản 10">
            <a:extLst>
              <a:ext uri="{FF2B5EF4-FFF2-40B4-BE49-F238E27FC236}">
                <a16:creationId xmlns:a16="http://schemas.microsoft.com/office/drawing/2014/main" id="{FE3A4B84-9828-03E6-6792-6C258EDAFEC5}"/>
              </a:ext>
            </a:extLst>
          </p:cNvPr>
          <p:cNvSpPr txBox="1"/>
          <p:nvPr/>
        </p:nvSpPr>
        <p:spPr>
          <a:xfrm>
            <a:off x="1707213" y="6523791"/>
            <a:ext cx="3017187" cy="369332"/>
          </a:xfrm>
          <a:prstGeom prst="rect">
            <a:avLst/>
          </a:prstGeom>
          <a:noFill/>
        </p:spPr>
        <p:txBody>
          <a:bodyPr wrap="square">
            <a:spAutoFit/>
          </a:bodyPr>
          <a:lstStyle/>
          <a:p>
            <a:r>
              <a:rPr lang="vi-VN" dirty="0" err="1"/>
              <a:t>Christopher</a:t>
            </a:r>
            <a:r>
              <a:rPr lang="vi-VN" dirty="0"/>
              <a:t> </a:t>
            </a:r>
            <a:r>
              <a:rPr lang="vi-VN" dirty="0" err="1"/>
              <a:t>Burges</a:t>
            </a:r>
            <a:endParaRPr lang="vi-VN" dirty="0"/>
          </a:p>
        </p:txBody>
      </p:sp>
      <p:sp>
        <p:nvSpPr>
          <p:cNvPr id="12" name="Hộp Văn bản 11">
            <a:extLst>
              <a:ext uri="{FF2B5EF4-FFF2-40B4-BE49-F238E27FC236}">
                <a16:creationId xmlns:a16="http://schemas.microsoft.com/office/drawing/2014/main" id="{ED0AAEF6-4295-9D72-AA30-1114932D8E41}"/>
              </a:ext>
            </a:extLst>
          </p:cNvPr>
          <p:cNvSpPr txBox="1"/>
          <p:nvPr/>
        </p:nvSpPr>
        <p:spPr>
          <a:xfrm>
            <a:off x="5074587" y="6523791"/>
            <a:ext cx="3017187" cy="369332"/>
          </a:xfrm>
          <a:prstGeom prst="rect">
            <a:avLst/>
          </a:prstGeom>
          <a:noFill/>
        </p:spPr>
        <p:txBody>
          <a:bodyPr wrap="square">
            <a:spAutoFit/>
          </a:bodyPr>
          <a:lstStyle/>
          <a:p>
            <a:r>
              <a:rPr lang="vi-VN" dirty="0"/>
              <a:t>Hang Li</a:t>
            </a:r>
          </a:p>
        </p:txBody>
      </p:sp>
      <p:sp>
        <p:nvSpPr>
          <p:cNvPr id="13" name="Hộp Văn bản 12">
            <a:extLst>
              <a:ext uri="{FF2B5EF4-FFF2-40B4-BE49-F238E27FC236}">
                <a16:creationId xmlns:a16="http://schemas.microsoft.com/office/drawing/2014/main" id="{1CB5217B-78F6-8537-92AA-6B785A867D24}"/>
              </a:ext>
            </a:extLst>
          </p:cNvPr>
          <p:cNvSpPr txBox="1"/>
          <p:nvPr/>
        </p:nvSpPr>
        <p:spPr>
          <a:xfrm>
            <a:off x="8091774" y="6523791"/>
            <a:ext cx="3017187" cy="369332"/>
          </a:xfrm>
          <a:prstGeom prst="rect">
            <a:avLst/>
          </a:prstGeom>
          <a:noFill/>
        </p:spPr>
        <p:txBody>
          <a:bodyPr wrap="square">
            <a:spAutoFit/>
          </a:bodyPr>
          <a:lstStyle/>
          <a:p>
            <a:r>
              <a:rPr lang="vi-VN" dirty="0" err="1"/>
              <a:t>Tie-Yan</a:t>
            </a:r>
            <a:r>
              <a:rPr lang="vi-VN" dirty="0"/>
              <a:t> Liu</a:t>
            </a:r>
          </a:p>
        </p:txBody>
      </p:sp>
      <p:sp>
        <p:nvSpPr>
          <p:cNvPr id="15" name="Hộp Văn bản 14">
            <a:extLst>
              <a:ext uri="{FF2B5EF4-FFF2-40B4-BE49-F238E27FC236}">
                <a16:creationId xmlns:a16="http://schemas.microsoft.com/office/drawing/2014/main" id="{E00DE487-CCD8-D5A4-E6AC-1CFCF4F9D1DE}"/>
              </a:ext>
            </a:extLst>
          </p:cNvPr>
          <p:cNvSpPr txBox="1"/>
          <p:nvPr/>
        </p:nvSpPr>
        <p:spPr>
          <a:xfrm>
            <a:off x="10774014" y="6523791"/>
            <a:ext cx="3017187" cy="369332"/>
          </a:xfrm>
          <a:prstGeom prst="rect">
            <a:avLst/>
          </a:prstGeom>
          <a:noFill/>
        </p:spPr>
        <p:txBody>
          <a:bodyPr wrap="square">
            <a:spAutoFit/>
          </a:bodyPr>
          <a:lstStyle/>
          <a:p>
            <a:r>
              <a:rPr lang="vi-VN" dirty="0" err="1"/>
              <a:t>Thorsten</a:t>
            </a:r>
            <a:r>
              <a:rPr lang="vi-VN" dirty="0"/>
              <a:t> </a:t>
            </a:r>
            <a:r>
              <a:rPr lang="vi-VN" dirty="0" err="1"/>
              <a:t>Joachims</a:t>
            </a:r>
            <a:endParaRPr lang="vi-VN" dirty="0"/>
          </a:p>
        </p:txBody>
      </p:sp>
      <p:grpSp>
        <p:nvGrpSpPr>
          <p:cNvPr id="18" name="Nhóm 17">
            <a:extLst>
              <a:ext uri="{FF2B5EF4-FFF2-40B4-BE49-F238E27FC236}">
                <a16:creationId xmlns:a16="http://schemas.microsoft.com/office/drawing/2014/main" id="{97E2D38B-0CAC-2FEF-F173-C548EA2101D8}"/>
              </a:ext>
            </a:extLst>
          </p:cNvPr>
          <p:cNvGrpSpPr/>
          <p:nvPr/>
        </p:nvGrpSpPr>
        <p:grpSpPr>
          <a:xfrm>
            <a:off x="1423558" y="3694274"/>
            <a:ext cx="11783284" cy="2679388"/>
            <a:chOff x="377237" y="3849526"/>
            <a:chExt cx="11783284" cy="2679388"/>
          </a:xfrm>
        </p:grpSpPr>
        <p:pic>
          <p:nvPicPr>
            <p:cNvPr id="5" name="Hình ảnh 4" descr="Ảnh có chứa Mặt người, người, tủ sách, trang phục&#10;&#10;Nội dung do AI tạo ra có thể không chính xác.">
              <a:extLst>
                <a:ext uri="{FF2B5EF4-FFF2-40B4-BE49-F238E27FC236}">
                  <a16:creationId xmlns:a16="http://schemas.microsoft.com/office/drawing/2014/main" id="{FE977B88-182C-4BDE-B6EF-B2445A9E72D0}"/>
                </a:ext>
              </a:extLst>
            </p:cNvPr>
            <p:cNvPicPr>
              <a:picLocks noChangeAspect="1"/>
            </p:cNvPicPr>
            <p:nvPr/>
          </p:nvPicPr>
          <p:blipFill>
            <a:blip r:embed="rId3"/>
            <a:stretch>
              <a:fillRect/>
            </a:stretch>
          </p:blipFill>
          <p:spPr>
            <a:xfrm>
              <a:off x="377237" y="3861914"/>
              <a:ext cx="4007787" cy="2667000"/>
            </a:xfrm>
            <a:prstGeom prst="rect">
              <a:avLst/>
            </a:prstGeom>
          </p:spPr>
        </p:pic>
        <p:pic>
          <p:nvPicPr>
            <p:cNvPr id="7" name="Hình ảnh 6" descr="Ảnh có chứa Mặt người, người, trang phục, cười&#10;&#10;Nội dung do AI tạo ra có thể không chính xác.">
              <a:extLst>
                <a:ext uri="{FF2B5EF4-FFF2-40B4-BE49-F238E27FC236}">
                  <a16:creationId xmlns:a16="http://schemas.microsoft.com/office/drawing/2014/main" id="{71B32ED0-824B-706C-E736-BFA8B6FF60A8}"/>
                </a:ext>
              </a:extLst>
            </p:cNvPr>
            <p:cNvPicPr>
              <a:picLocks noChangeAspect="1"/>
            </p:cNvPicPr>
            <p:nvPr/>
          </p:nvPicPr>
          <p:blipFill>
            <a:blip r:embed="rId4"/>
            <a:stretch>
              <a:fillRect/>
            </a:stretch>
          </p:blipFill>
          <p:spPr>
            <a:xfrm>
              <a:off x="3363944" y="3855720"/>
              <a:ext cx="2667000" cy="2667000"/>
            </a:xfrm>
            <a:prstGeom prst="rect">
              <a:avLst/>
            </a:prstGeom>
          </p:spPr>
        </p:pic>
        <p:pic>
          <p:nvPicPr>
            <p:cNvPr id="9" name="Hình ảnh 8" descr="Ảnh có chứa người, Mặt người, cười, trang phục&#10;&#10;Nội dung do AI tạo ra có thể không chính xác.">
              <a:extLst>
                <a:ext uri="{FF2B5EF4-FFF2-40B4-BE49-F238E27FC236}">
                  <a16:creationId xmlns:a16="http://schemas.microsoft.com/office/drawing/2014/main" id="{B8C48B42-B815-8357-811C-7619C872CC6B}"/>
                </a:ext>
              </a:extLst>
            </p:cNvPr>
            <p:cNvPicPr>
              <a:picLocks noChangeAspect="1"/>
            </p:cNvPicPr>
            <p:nvPr/>
          </p:nvPicPr>
          <p:blipFill>
            <a:blip r:embed="rId5"/>
            <a:stretch>
              <a:fillRect/>
            </a:stretch>
          </p:blipFill>
          <p:spPr>
            <a:xfrm>
              <a:off x="6030944" y="3849526"/>
              <a:ext cx="4007787" cy="2673194"/>
            </a:xfrm>
            <a:prstGeom prst="rect">
              <a:avLst/>
            </a:prstGeom>
          </p:spPr>
        </p:pic>
        <p:pic>
          <p:nvPicPr>
            <p:cNvPr id="17" name="Hình ảnh 16" descr="Ảnh có chứa Mặt người, người, cười, Cằm&#10;&#10;Nội dung do AI tạo ra có thể không chính xác.">
              <a:extLst>
                <a:ext uri="{FF2B5EF4-FFF2-40B4-BE49-F238E27FC236}">
                  <a16:creationId xmlns:a16="http://schemas.microsoft.com/office/drawing/2014/main" id="{E5A568FD-58FE-4784-A1D6-84BAFB85F136}"/>
                </a:ext>
              </a:extLst>
            </p:cNvPr>
            <p:cNvPicPr>
              <a:picLocks noChangeAspect="1"/>
            </p:cNvPicPr>
            <p:nvPr/>
          </p:nvPicPr>
          <p:blipFill>
            <a:blip r:embed="rId6"/>
            <a:stretch>
              <a:fillRect/>
            </a:stretch>
          </p:blipFill>
          <p:spPr>
            <a:xfrm>
              <a:off x="9493521" y="3855720"/>
              <a:ext cx="2667000" cy="2667000"/>
            </a:xfrm>
            <a:prstGeom prst="rect">
              <a:avLst/>
            </a:prstGeom>
          </p:spPr>
        </p:pic>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737473"/>
            <a:ext cx="11246644" cy="744260"/>
          </a:xfrm>
          <a:prstGeom prst="rect">
            <a:avLst/>
          </a:prstGeom>
          <a:noFill/>
          <a:ln/>
        </p:spPr>
        <p:txBody>
          <a:bodyPr wrap="none" lIns="0" tIns="0" rIns="0" bIns="0" rtlCol="0" anchor="t"/>
          <a:lstStyle/>
          <a:p>
            <a:pPr marL="0" indent="0" algn="l">
              <a:lnSpc>
                <a:spcPts val="5850"/>
              </a:lnSpc>
              <a:buNone/>
            </a:pPr>
            <a:r>
              <a:rPr lang="en-US" sz="3200" b="1" dirty="0">
                <a:solidFill>
                  <a:srgbClr val="000000"/>
                </a:solidFill>
                <a:latin typeface="Raleway" charset="0"/>
                <a:ea typeface="Petrona Bold" pitchFamily="34" charset="-122"/>
                <a:cs typeface="Petrona Bold" pitchFamily="34" charset="-120"/>
              </a:rPr>
              <a:t>Khái Niệm Cơ Bản về Learn to Rank (LTR)</a:t>
            </a:r>
            <a:endParaRPr lang="en-US" sz="3200" dirty="0">
              <a:latin typeface="Raleway" charset="0"/>
            </a:endParaRPr>
          </a:p>
        </p:txBody>
      </p:sp>
      <p:sp>
        <p:nvSpPr>
          <p:cNvPr id="3" name="Text 1"/>
          <p:cNvSpPr/>
          <p:nvPr/>
        </p:nvSpPr>
        <p:spPr>
          <a:xfrm>
            <a:off x="793790" y="1935361"/>
            <a:ext cx="13042821" cy="1088708"/>
          </a:xfrm>
          <a:prstGeom prst="rect">
            <a:avLst/>
          </a:prstGeom>
          <a:noFill/>
          <a:ln/>
        </p:spPr>
        <p:txBody>
          <a:bodyPr wrap="square" lIns="0" tIns="0" rIns="0" bIns="0" rtlCol="0" anchor="t"/>
          <a:lstStyle/>
          <a:p>
            <a:pPr marL="0" indent="0" algn="l">
              <a:lnSpc>
                <a:spcPts val="2850"/>
              </a:lnSpc>
              <a:buNone/>
            </a:pPr>
            <a:r>
              <a:rPr lang="en-US" sz="1750" b="1" dirty="0">
                <a:solidFill>
                  <a:srgbClr val="272525"/>
                </a:solidFill>
                <a:latin typeface="Raleway" charset="0"/>
                <a:ea typeface="Inter" pitchFamily="34" charset="-122"/>
                <a:cs typeface="Inter" pitchFamily="34" charset="-120"/>
              </a:rPr>
              <a:t>Learn to Rank (LTR)</a:t>
            </a:r>
            <a:r>
              <a:rPr lang="en-US" sz="1750" dirty="0">
                <a:solidFill>
                  <a:srgbClr val="272525"/>
                </a:solidFill>
                <a:latin typeface="Raleway" charset="0"/>
                <a:ea typeface="Inter" pitchFamily="34" charset="-122"/>
                <a:cs typeface="Inter" pitchFamily="34" charset="-120"/>
              </a:rPr>
              <a:t> là một tập hợp các kỹ thuật học máy được thiết kế để tự động học cách xếp hạng danh sách các mục. Thay vì xếp hạng từng mục riêng lẻ một cách độc lập, LTR tập trung vào việc tối ưu hóa toàn bộ thứ tự của danh sách.</a:t>
            </a:r>
            <a:endParaRPr lang="en-US" sz="1750" dirty="0">
              <a:latin typeface="Raleway" charset="0"/>
            </a:endParaRPr>
          </a:p>
        </p:txBody>
      </p:sp>
      <p:sp>
        <p:nvSpPr>
          <p:cNvPr id="4" name="Shape 2"/>
          <p:cNvSpPr/>
          <p:nvPr/>
        </p:nvSpPr>
        <p:spPr>
          <a:xfrm>
            <a:off x="793790" y="3619381"/>
            <a:ext cx="4196358" cy="3872746"/>
          </a:xfrm>
          <a:prstGeom prst="roundRect">
            <a:avLst>
              <a:gd name="adj" fmla="val 3778"/>
            </a:avLst>
          </a:prstGeom>
          <a:solidFill>
            <a:srgbClr val="FFFFFF">
              <a:alpha val="95000"/>
            </a:srgbClr>
          </a:solidFill>
          <a:ln/>
        </p:spPr>
        <p:txBody>
          <a:bodyPr/>
          <a:lstStyle/>
          <a:p>
            <a:endParaRPr lang="en-US"/>
          </a:p>
        </p:txBody>
      </p:sp>
      <p:grpSp>
        <p:nvGrpSpPr>
          <p:cNvPr id="23" name="Group 22">
            <a:extLst>
              <a:ext uri="{FF2B5EF4-FFF2-40B4-BE49-F238E27FC236}">
                <a16:creationId xmlns:a16="http://schemas.microsoft.com/office/drawing/2014/main" id="{168C6BDD-C550-865C-BE8D-B328CC98643A}"/>
              </a:ext>
            </a:extLst>
          </p:cNvPr>
          <p:cNvGrpSpPr/>
          <p:nvPr/>
        </p:nvGrpSpPr>
        <p:grpSpPr>
          <a:xfrm>
            <a:off x="793790" y="3279219"/>
            <a:ext cx="4196358" cy="680442"/>
            <a:chOff x="793790" y="3279219"/>
            <a:chExt cx="4196358" cy="680442"/>
          </a:xfrm>
        </p:grpSpPr>
        <p:grpSp>
          <p:nvGrpSpPr>
            <p:cNvPr id="22" name="Group 21">
              <a:extLst>
                <a:ext uri="{FF2B5EF4-FFF2-40B4-BE49-F238E27FC236}">
                  <a16:creationId xmlns:a16="http://schemas.microsoft.com/office/drawing/2014/main" id="{8B8AC26B-D137-A920-CDB6-1BE7FC0C320E}"/>
                </a:ext>
              </a:extLst>
            </p:cNvPr>
            <p:cNvGrpSpPr/>
            <p:nvPr/>
          </p:nvGrpSpPr>
          <p:grpSpPr>
            <a:xfrm>
              <a:off x="793790" y="3279219"/>
              <a:ext cx="4196358" cy="680442"/>
              <a:chOff x="793790" y="3279219"/>
              <a:chExt cx="4196358" cy="680442"/>
            </a:xfrm>
          </p:grpSpPr>
          <p:sp>
            <p:nvSpPr>
              <p:cNvPr id="5" name="Shape 3"/>
              <p:cNvSpPr/>
              <p:nvPr/>
            </p:nvSpPr>
            <p:spPr>
              <a:xfrm>
                <a:off x="793790" y="3588901"/>
                <a:ext cx="4196358" cy="121920"/>
              </a:xfrm>
              <a:prstGeom prst="roundRect">
                <a:avLst>
                  <a:gd name="adj" fmla="val 78139"/>
                </a:avLst>
              </a:prstGeom>
              <a:solidFill>
                <a:srgbClr val="007EBD"/>
              </a:solidFill>
              <a:ln/>
            </p:spPr>
            <p:txBody>
              <a:bodyPr/>
              <a:lstStyle/>
              <a:p>
                <a:endParaRPr lang="en-US">
                  <a:latin typeface="Raleway" charset="0"/>
                </a:endParaRPr>
              </a:p>
            </p:txBody>
          </p:sp>
          <p:sp>
            <p:nvSpPr>
              <p:cNvPr id="6" name="Shape 4"/>
              <p:cNvSpPr/>
              <p:nvPr/>
            </p:nvSpPr>
            <p:spPr>
              <a:xfrm>
                <a:off x="2551688" y="3279219"/>
                <a:ext cx="680442" cy="680442"/>
              </a:xfrm>
              <a:prstGeom prst="roundRect">
                <a:avLst>
                  <a:gd name="adj" fmla="val 134383"/>
                </a:avLst>
              </a:prstGeom>
              <a:solidFill>
                <a:srgbClr val="007EBD"/>
              </a:solidFill>
              <a:ln/>
            </p:spPr>
            <p:txBody>
              <a:bodyPr/>
              <a:lstStyle/>
              <a:p>
                <a:endParaRPr lang="en-US">
                  <a:latin typeface="Raleway" charset="0"/>
                </a:endParaRPr>
              </a:p>
            </p:txBody>
          </p:sp>
        </p:grpSp>
        <p:pic>
          <p:nvPicPr>
            <p:cNvPr id="7" name="Image 0" descr="preencoded.png"/>
            <p:cNvPicPr>
              <a:picLocks noChangeAspect="1"/>
            </p:cNvPicPr>
            <p:nvPr/>
          </p:nvPicPr>
          <p:blipFill>
            <a:blip r:embed="rId3"/>
            <a:stretch>
              <a:fillRect/>
            </a:stretch>
          </p:blipFill>
          <p:spPr>
            <a:xfrm>
              <a:off x="2755761" y="3449360"/>
              <a:ext cx="272177" cy="340162"/>
            </a:xfrm>
            <a:prstGeom prst="rect">
              <a:avLst/>
            </a:prstGeom>
          </p:spPr>
        </p:pic>
      </p:grpSp>
      <p:grpSp>
        <p:nvGrpSpPr>
          <p:cNvPr id="26" name="Group 25">
            <a:extLst>
              <a:ext uri="{FF2B5EF4-FFF2-40B4-BE49-F238E27FC236}">
                <a16:creationId xmlns:a16="http://schemas.microsoft.com/office/drawing/2014/main" id="{E28566D7-8563-EBF6-8DD4-D4BD8CB1260F}"/>
              </a:ext>
            </a:extLst>
          </p:cNvPr>
          <p:cNvGrpSpPr/>
          <p:nvPr/>
        </p:nvGrpSpPr>
        <p:grpSpPr>
          <a:xfrm>
            <a:off x="1051084" y="4186357"/>
            <a:ext cx="3681770" cy="1959768"/>
            <a:chOff x="1051084" y="4186357"/>
            <a:chExt cx="3681770" cy="1959768"/>
          </a:xfrm>
        </p:grpSpPr>
        <p:sp>
          <p:nvSpPr>
            <p:cNvPr id="8" name="Text 5"/>
            <p:cNvSpPr/>
            <p:nvPr/>
          </p:nvSpPr>
          <p:spPr>
            <a:xfrm>
              <a:off x="1051084" y="4186357"/>
              <a:ext cx="2977039" cy="372070"/>
            </a:xfrm>
            <a:prstGeom prst="rect">
              <a:avLst/>
            </a:prstGeom>
            <a:noFill/>
            <a:ln/>
          </p:spPr>
          <p:txBody>
            <a:bodyPr wrap="none" lIns="0" tIns="0" rIns="0" bIns="0" rtlCol="0" anchor="t"/>
            <a:lstStyle/>
            <a:p>
              <a:pPr marL="0" indent="0" algn="l">
                <a:lnSpc>
                  <a:spcPts val="2900"/>
                </a:lnSpc>
                <a:buNone/>
              </a:pPr>
              <a:r>
                <a:rPr lang="en-US" sz="2300" b="1" dirty="0">
                  <a:solidFill>
                    <a:srgbClr val="272525"/>
                  </a:solidFill>
                  <a:latin typeface="Raleway" charset="0"/>
                  <a:ea typeface="Petrona Bold" pitchFamily="34" charset="-122"/>
                  <a:cs typeface="Petrona Bold" pitchFamily="34" charset="-120"/>
                </a:rPr>
                <a:t>Kỹ Thuật Học Máy</a:t>
              </a:r>
              <a:endParaRPr lang="en-US" sz="2300" dirty="0">
                <a:latin typeface="Raleway" charset="0"/>
              </a:endParaRPr>
            </a:p>
          </p:txBody>
        </p:sp>
        <p:sp>
          <p:nvSpPr>
            <p:cNvPr id="9" name="Text 6"/>
            <p:cNvSpPr/>
            <p:nvPr/>
          </p:nvSpPr>
          <p:spPr>
            <a:xfrm>
              <a:off x="1051084" y="4694515"/>
              <a:ext cx="3681770" cy="1451610"/>
            </a:xfrm>
            <a:prstGeom prst="rect">
              <a:avLst/>
            </a:prstGeom>
            <a:noFill/>
            <a:ln/>
          </p:spPr>
          <p:txBody>
            <a:bodyPr wrap="square" lIns="0" tIns="0" rIns="0" bIns="0" rtlCol="0" anchor="t"/>
            <a:lstStyle/>
            <a:p>
              <a:pPr marL="0" indent="0" algn="just">
                <a:lnSpc>
                  <a:spcPts val="2850"/>
                </a:lnSpc>
                <a:buNone/>
              </a:pPr>
              <a:r>
                <a:rPr lang="en-US" sz="1750" dirty="0">
                  <a:solidFill>
                    <a:srgbClr val="272525"/>
                  </a:solidFill>
                  <a:latin typeface="Raleway" charset="0"/>
                  <a:ea typeface="Inter" pitchFamily="34" charset="-122"/>
                  <a:cs typeface="Inter" pitchFamily="34" charset="-120"/>
                </a:rPr>
                <a:t>LTR là một nhánh của học máy, chuyên biệt cho các bài toán mà đầu ra là một danh sách được sắp xếp theo mức độ phù hợp.</a:t>
              </a:r>
              <a:endParaRPr lang="en-US" sz="1750" dirty="0">
                <a:latin typeface="Raleway" charset="0"/>
              </a:endParaRPr>
            </a:p>
          </p:txBody>
        </p:sp>
      </p:grpSp>
      <p:sp>
        <p:nvSpPr>
          <p:cNvPr id="10" name="Shape 7"/>
          <p:cNvSpPr/>
          <p:nvPr/>
        </p:nvSpPr>
        <p:spPr>
          <a:xfrm>
            <a:off x="5216962" y="3619381"/>
            <a:ext cx="4196358" cy="3872746"/>
          </a:xfrm>
          <a:prstGeom prst="roundRect">
            <a:avLst>
              <a:gd name="adj" fmla="val 3778"/>
            </a:avLst>
          </a:prstGeom>
          <a:solidFill>
            <a:srgbClr val="FFFFFF">
              <a:alpha val="95000"/>
            </a:srgbClr>
          </a:solidFill>
          <a:ln/>
        </p:spPr>
        <p:txBody>
          <a:bodyPr/>
          <a:lstStyle/>
          <a:p>
            <a:endParaRPr lang="en-US" dirty="0"/>
          </a:p>
        </p:txBody>
      </p:sp>
      <p:grpSp>
        <p:nvGrpSpPr>
          <p:cNvPr id="27" name="Group 26">
            <a:extLst>
              <a:ext uri="{FF2B5EF4-FFF2-40B4-BE49-F238E27FC236}">
                <a16:creationId xmlns:a16="http://schemas.microsoft.com/office/drawing/2014/main" id="{406F8755-23E2-3496-5E19-88269FAE17B0}"/>
              </a:ext>
            </a:extLst>
          </p:cNvPr>
          <p:cNvGrpSpPr/>
          <p:nvPr/>
        </p:nvGrpSpPr>
        <p:grpSpPr>
          <a:xfrm>
            <a:off x="5216962" y="3279219"/>
            <a:ext cx="4196358" cy="680442"/>
            <a:chOff x="5216962" y="3279219"/>
            <a:chExt cx="4196358" cy="680442"/>
          </a:xfrm>
        </p:grpSpPr>
        <p:sp>
          <p:nvSpPr>
            <p:cNvPr id="11" name="Shape 8"/>
            <p:cNvSpPr/>
            <p:nvPr/>
          </p:nvSpPr>
          <p:spPr>
            <a:xfrm>
              <a:off x="5216962" y="3588901"/>
              <a:ext cx="4196358" cy="121920"/>
            </a:xfrm>
            <a:prstGeom prst="roundRect">
              <a:avLst>
                <a:gd name="adj" fmla="val 78139"/>
              </a:avLst>
            </a:prstGeom>
            <a:solidFill>
              <a:srgbClr val="007EBD"/>
            </a:solidFill>
            <a:ln/>
          </p:spPr>
          <p:txBody>
            <a:bodyPr/>
            <a:lstStyle/>
            <a:p>
              <a:endParaRPr lang="en-US">
                <a:latin typeface="Raleway" charset="0"/>
              </a:endParaRPr>
            </a:p>
          </p:txBody>
        </p:sp>
        <p:sp>
          <p:nvSpPr>
            <p:cNvPr id="12" name="Shape 9"/>
            <p:cNvSpPr/>
            <p:nvPr/>
          </p:nvSpPr>
          <p:spPr>
            <a:xfrm>
              <a:off x="6974860" y="3279219"/>
              <a:ext cx="680442" cy="680442"/>
            </a:xfrm>
            <a:prstGeom prst="roundRect">
              <a:avLst>
                <a:gd name="adj" fmla="val 134383"/>
              </a:avLst>
            </a:prstGeom>
            <a:solidFill>
              <a:srgbClr val="007EBD"/>
            </a:solidFill>
            <a:ln/>
          </p:spPr>
          <p:txBody>
            <a:bodyPr/>
            <a:lstStyle/>
            <a:p>
              <a:endParaRPr lang="en-US">
                <a:latin typeface="Raleway" charset="0"/>
              </a:endParaRPr>
            </a:p>
          </p:txBody>
        </p:sp>
        <p:pic>
          <p:nvPicPr>
            <p:cNvPr id="13" name="Image 1" descr="preencoded.png"/>
            <p:cNvPicPr>
              <a:picLocks noChangeAspect="1"/>
            </p:cNvPicPr>
            <p:nvPr/>
          </p:nvPicPr>
          <p:blipFill>
            <a:blip r:embed="rId4"/>
            <a:stretch>
              <a:fillRect/>
            </a:stretch>
          </p:blipFill>
          <p:spPr>
            <a:xfrm>
              <a:off x="7178933" y="3449360"/>
              <a:ext cx="272177" cy="340162"/>
            </a:xfrm>
            <a:prstGeom prst="rect">
              <a:avLst/>
            </a:prstGeom>
          </p:spPr>
        </p:pic>
      </p:grpSp>
      <p:grpSp>
        <p:nvGrpSpPr>
          <p:cNvPr id="28" name="Group 27">
            <a:extLst>
              <a:ext uri="{FF2B5EF4-FFF2-40B4-BE49-F238E27FC236}">
                <a16:creationId xmlns:a16="http://schemas.microsoft.com/office/drawing/2014/main" id="{13E4B97E-57BF-85CD-DE62-3C83281B50DC}"/>
              </a:ext>
            </a:extLst>
          </p:cNvPr>
          <p:cNvGrpSpPr/>
          <p:nvPr/>
        </p:nvGrpSpPr>
        <p:grpSpPr>
          <a:xfrm>
            <a:off x="5474256" y="4186357"/>
            <a:ext cx="3681770" cy="3048476"/>
            <a:chOff x="5474256" y="4186357"/>
            <a:chExt cx="3681770" cy="3048476"/>
          </a:xfrm>
        </p:grpSpPr>
        <p:sp>
          <p:nvSpPr>
            <p:cNvPr id="14" name="Text 10"/>
            <p:cNvSpPr/>
            <p:nvPr/>
          </p:nvSpPr>
          <p:spPr>
            <a:xfrm>
              <a:off x="5474256" y="4186357"/>
              <a:ext cx="2977039" cy="372070"/>
            </a:xfrm>
            <a:prstGeom prst="rect">
              <a:avLst/>
            </a:prstGeom>
            <a:noFill/>
            <a:ln/>
          </p:spPr>
          <p:txBody>
            <a:bodyPr wrap="none" lIns="0" tIns="0" rIns="0" bIns="0" rtlCol="0" anchor="t"/>
            <a:lstStyle/>
            <a:p>
              <a:pPr marL="0" indent="0" algn="l">
                <a:lnSpc>
                  <a:spcPts val="2900"/>
                </a:lnSpc>
                <a:buNone/>
              </a:pPr>
              <a:r>
                <a:rPr lang="en-US" sz="2300" b="1" dirty="0">
                  <a:solidFill>
                    <a:srgbClr val="272525"/>
                  </a:solidFill>
                  <a:latin typeface="Raleway" charset="0"/>
                  <a:ea typeface="Petrona Bold" pitchFamily="34" charset="-122"/>
                  <a:cs typeface="Petrona Bold" pitchFamily="34" charset="-120"/>
                </a:rPr>
                <a:t>Mục Tiêu</a:t>
              </a:r>
              <a:endParaRPr lang="en-US" sz="2300" dirty="0">
                <a:latin typeface="Raleway" charset="0"/>
              </a:endParaRPr>
            </a:p>
          </p:txBody>
        </p:sp>
        <p:sp>
          <p:nvSpPr>
            <p:cNvPr id="15" name="Text 11"/>
            <p:cNvSpPr/>
            <p:nvPr/>
          </p:nvSpPr>
          <p:spPr>
            <a:xfrm>
              <a:off x="5474256" y="4694515"/>
              <a:ext cx="3681770" cy="2540318"/>
            </a:xfrm>
            <a:prstGeom prst="rect">
              <a:avLst/>
            </a:prstGeom>
            <a:noFill/>
            <a:ln/>
          </p:spPr>
          <p:txBody>
            <a:bodyPr wrap="square" lIns="0" tIns="0" rIns="0" bIns="0" rtlCol="0" anchor="t"/>
            <a:lstStyle/>
            <a:p>
              <a:pPr marL="0" indent="0" algn="just">
                <a:lnSpc>
                  <a:spcPts val="2850"/>
                </a:lnSpc>
                <a:buNone/>
              </a:pPr>
              <a:r>
                <a:rPr lang="en-US" sz="1750" dirty="0">
                  <a:solidFill>
                    <a:srgbClr val="272525"/>
                  </a:solidFill>
                  <a:latin typeface="Raleway" charset="0"/>
                  <a:ea typeface="Inter" pitchFamily="34" charset="-122"/>
                  <a:cs typeface="Inter" pitchFamily="34" charset="-120"/>
                </a:rPr>
                <a:t>Mục tiêu chính là học một hàm xếp hạng (ranking function) để sắp xếp các đối tượng (tài liệu, sản phẩm, v.v.) </a:t>
              </a:r>
              <a:r>
                <a:rPr lang="en-US" sz="1750" dirty="0" err="1">
                  <a:solidFill>
                    <a:srgbClr val="272525"/>
                  </a:solidFill>
                  <a:latin typeface="Raleway" charset="0"/>
                  <a:ea typeface="Inter" pitchFamily="34" charset="-122"/>
                  <a:cs typeface="Inter" pitchFamily="34" charset="-120"/>
                </a:rPr>
                <a:t>theo</a:t>
              </a:r>
              <a:r>
                <a:rPr lang="en-US" sz="1750" dirty="0">
                  <a:solidFill>
                    <a:srgbClr val="272525"/>
                  </a:solidFill>
                  <a:latin typeface="Raleway" charset="0"/>
                  <a:ea typeface="Inter" pitchFamily="34" charset="-122"/>
                  <a:cs typeface="Inter" pitchFamily="34" charset="-120"/>
                </a:rPr>
                <a:t> </a:t>
              </a:r>
              <a:r>
                <a:rPr lang="en-US" sz="1750" dirty="0" err="1">
                  <a:solidFill>
                    <a:srgbClr val="272525"/>
                  </a:solidFill>
                  <a:latin typeface="Raleway" charset="0"/>
                  <a:ea typeface="Inter" pitchFamily="34" charset="-122"/>
                  <a:cs typeface="Inter" pitchFamily="34" charset="-120"/>
                </a:rPr>
                <a:t>cách</a:t>
              </a:r>
              <a:r>
                <a:rPr lang="en-US" sz="1750" dirty="0">
                  <a:solidFill>
                    <a:srgbClr val="272525"/>
                  </a:solidFill>
                  <a:latin typeface="Raleway" charset="0"/>
                  <a:ea typeface="Inter" pitchFamily="34" charset="-122"/>
                  <a:cs typeface="Inter" pitchFamily="34" charset="-120"/>
                </a:rPr>
                <a:t> </a:t>
              </a:r>
              <a:r>
                <a:rPr lang="en-US" sz="1750" dirty="0" err="1">
                  <a:solidFill>
                    <a:srgbClr val="272525"/>
                  </a:solidFill>
                  <a:latin typeface="Raleway" charset="0"/>
                  <a:ea typeface="Inter" pitchFamily="34" charset="-122"/>
                  <a:cs typeface="Inter" pitchFamily="34" charset="-120"/>
                </a:rPr>
                <a:t>tối</a:t>
              </a:r>
              <a:r>
                <a:rPr lang="en-US" sz="1750" dirty="0">
                  <a:solidFill>
                    <a:srgbClr val="272525"/>
                  </a:solidFill>
                  <a:latin typeface="Raleway" charset="0"/>
                  <a:ea typeface="Inter" pitchFamily="34" charset="-122"/>
                  <a:cs typeface="Inter" pitchFamily="34" charset="-120"/>
                </a:rPr>
                <a:t> </a:t>
              </a:r>
              <a:r>
                <a:rPr lang="en-US" sz="1750" dirty="0" err="1">
                  <a:solidFill>
                    <a:srgbClr val="272525"/>
                  </a:solidFill>
                  <a:latin typeface="Raleway" charset="0"/>
                  <a:ea typeface="Inter" pitchFamily="34" charset="-122"/>
                  <a:cs typeface="Inter" pitchFamily="34" charset="-120"/>
                </a:rPr>
                <a:t>đa</a:t>
              </a:r>
              <a:r>
                <a:rPr lang="en-US" sz="1750" dirty="0">
                  <a:solidFill>
                    <a:srgbClr val="272525"/>
                  </a:solidFill>
                  <a:latin typeface="Raleway" charset="0"/>
                  <a:ea typeface="Inter" pitchFamily="34" charset="-122"/>
                  <a:cs typeface="Inter" pitchFamily="34" charset="-120"/>
                </a:rPr>
                <a:t> </a:t>
              </a:r>
              <a:r>
                <a:rPr lang="en-US" sz="1750" dirty="0" err="1">
                  <a:solidFill>
                    <a:srgbClr val="272525"/>
                  </a:solidFill>
                  <a:latin typeface="Raleway" charset="0"/>
                  <a:ea typeface="Inter" pitchFamily="34" charset="-122"/>
                  <a:cs typeface="Inter" pitchFamily="34" charset="-120"/>
                </a:rPr>
                <a:t>hóa</a:t>
              </a:r>
              <a:r>
                <a:rPr lang="en-US" sz="1750" dirty="0">
                  <a:solidFill>
                    <a:srgbClr val="272525"/>
                  </a:solidFill>
                  <a:latin typeface="Raleway" charset="0"/>
                  <a:ea typeface="Inter" pitchFamily="34" charset="-122"/>
                  <a:cs typeface="Inter" pitchFamily="34" charset="-120"/>
                </a:rPr>
                <a:t> </a:t>
              </a:r>
              <a:r>
                <a:rPr lang="en-US" sz="1750" dirty="0" err="1">
                  <a:solidFill>
                    <a:srgbClr val="272525"/>
                  </a:solidFill>
                  <a:latin typeface="Raleway" charset="0"/>
                  <a:ea typeface="Inter" pitchFamily="34" charset="-122"/>
                  <a:cs typeface="Inter" pitchFamily="34" charset="-120"/>
                </a:rPr>
                <a:t>mức</a:t>
              </a:r>
              <a:r>
                <a:rPr lang="en-US" sz="1750" dirty="0">
                  <a:solidFill>
                    <a:srgbClr val="272525"/>
                  </a:solidFill>
                  <a:latin typeface="Raleway" charset="0"/>
                  <a:ea typeface="Inter" pitchFamily="34" charset="-122"/>
                  <a:cs typeface="Inter" pitchFamily="34" charset="-120"/>
                </a:rPr>
                <a:t> </a:t>
              </a:r>
              <a:r>
                <a:rPr lang="en-US" sz="1750" dirty="0" err="1">
                  <a:solidFill>
                    <a:srgbClr val="272525"/>
                  </a:solidFill>
                  <a:latin typeface="Raleway" charset="0"/>
                  <a:ea typeface="Inter" pitchFamily="34" charset="-122"/>
                  <a:cs typeface="Inter" pitchFamily="34" charset="-120"/>
                </a:rPr>
                <a:t>độ</a:t>
              </a:r>
              <a:r>
                <a:rPr lang="en-US" sz="1750" dirty="0">
                  <a:solidFill>
                    <a:srgbClr val="272525"/>
                  </a:solidFill>
                  <a:latin typeface="Raleway" charset="0"/>
                  <a:ea typeface="Inter" pitchFamily="34" charset="-122"/>
                  <a:cs typeface="Inter" pitchFamily="34" charset="-120"/>
                </a:rPr>
                <a:t> </a:t>
              </a:r>
              <a:r>
                <a:rPr lang="en-US" sz="1750" dirty="0" err="1">
                  <a:solidFill>
                    <a:srgbClr val="272525"/>
                  </a:solidFill>
                  <a:latin typeface="Raleway" charset="0"/>
                  <a:ea typeface="Inter" pitchFamily="34" charset="-122"/>
                  <a:cs typeface="Inter" pitchFamily="34" charset="-120"/>
                </a:rPr>
                <a:t>phù</a:t>
              </a:r>
              <a:r>
                <a:rPr lang="en-US" sz="1750" dirty="0">
                  <a:solidFill>
                    <a:srgbClr val="272525"/>
                  </a:solidFill>
                  <a:latin typeface="Raleway" charset="0"/>
                  <a:ea typeface="Inter" pitchFamily="34" charset="-122"/>
                  <a:cs typeface="Inter" pitchFamily="34" charset="-120"/>
                </a:rPr>
                <a:t> </a:t>
              </a:r>
              <a:r>
                <a:rPr lang="en-US" sz="1750" dirty="0" err="1">
                  <a:solidFill>
                    <a:srgbClr val="272525"/>
                  </a:solidFill>
                  <a:latin typeface="Raleway" charset="0"/>
                  <a:ea typeface="Inter" pitchFamily="34" charset="-122"/>
                  <a:cs typeface="Inter" pitchFamily="34" charset="-120"/>
                </a:rPr>
                <a:t>hợp</a:t>
              </a:r>
              <a:r>
                <a:rPr lang="en-US" sz="1750" dirty="0">
                  <a:solidFill>
                    <a:srgbClr val="272525"/>
                  </a:solidFill>
                  <a:latin typeface="Raleway" charset="0"/>
                  <a:ea typeface="Inter" pitchFamily="34" charset="-122"/>
                  <a:cs typeface="Inter" pitchFamily="34" charset="-120"/>
                </a:rPr>
                <a:t> </a:t>
              </a:r>
              <a:r>
                <a:rPr lang="en-US" sz="1750" dirty="0" err="1">
                  <a:solidFill>
                    <a:srgbClr val="272525"/>
                  </a:solidFill>
                  <a:latin typeface="Raleway" charset="0"/>
                  <a:ea typeface="Inter" pitchFamily="34" charset="-122"/>
                  <a:cs typeface="Inter" pitchFamily="34" charset="-120"/>
                </a:rPr>
                <a:t>với</a:t>
              </a:r>
              <a:r>
                <a:rPr lang="en-US" sz="1750" dirty="0">
                  <a:solidFill>
                    <a:srgbClr val="272525"/>
                  </a:solidFill>
                  <a:latin typeface="Raleway" charset="0"/>
                  <a:ea typeface="Inter" pitchFamily="34" charset="-122"/>
                  <a:cs typeface="Inter" pitchFamily="34" charset="-120"/>
                </a:rPr>
                <a:t> </a:t>
              </a:r>
              <a:r>
                <a:rPr lang="en-US" sz="1750" dirty="0" err="1">
                  <a:solidFill>
                    <a:srgbClr val="272525"/>
                  </a:solidFill>
                  <a:latin typeface="Raleway" charset="0"/>
                  <a:ea typeface="Inter" pitchFamily="34" charset="-122"/>
                  <a:cs typeface="Inter" pitchFamily="34" charset="-120"/>
                </a:rPr>
                <a:t>truy</a:t>
              </a:r>
              <a:r>
                <a:rPr lang="en-US" sz="1750" dirty="0">
                  <a:solidFill>
                    <a:srgbClr val="272525"/>
                  </a:solidFill>
                  <a:latin typeface="Raleway" charset="0"/>
                  <a:ea typeface="Inter" pitchFamily="34" charset="-122"/>
                  <a:cs typeface="Inter" pitchFamily="34" charset="-120"/>
                </a:rPr>
                <a:t> </a:t>
              </a:r>
              <a:r>
                <a:rPr lang="en-US" sz="1750" dirty="0" err="1">
                  <a:solidFill>
                    <a:srgbClr val="272525"/>
                  </a:solidFill>
                  <a:latin typeface="Raleway" charset="0"/>
                  <a:ea typeface="Inter" pitchFamily="34" charset="-122"/>
                  <a:cs typeface="Inter" pitchFamily="34" charset="-120"/>
                </a:rPr>
                <a:t>vấn</a:t>
              </a:r>
              <a:r>
                <a:rPr lang="en-US" sz="1750" dirty="0">
                  <a:solidFill>
                    <a:srgbClr val="272525"/>
                  </a:solidFill>
                  <a:latin typeface="Raleway" charset="0"/>
                  <a:ea typeface="Inter" pitchFamily="34" charset="-122"/>
                  <a:cs typeface="Inter" pitchFamily="34" charset="-120"/>
                </a:rPr>
                <a:t> </a:t>
              </a:r>
              <a:r>
                <a:rPr lang="en-US" sz="1750" dirty="0" err="1">
                  <a:solidFill>
                    <a:srgbClr val="272525"/>
                  </a:solidFill>
                  <a:latin typeface="Raleway" charset="0"/>
                  <a:ea typeface="Inter" pitchFamily="34" charset="-122"/>
                  <a:cs typeface="Inter" pitchFamily="34" charset="-120"/>
                </a:rPr>
                <a:t>hoặc</a:t>
              </a:r>
              <a:r>
                <a:rPr lang="en-US" sz="1750" dirty="0">
                  <a:solidFill>
                    <a:srgbClr val="272525"/>
                  </a:solidFill>
                  <a:latin typeface="Raleway" charset="0"/>
                  <a:ea typeface="Inter" pitchFamily="34" charset="-122"/>
                  <a:cs typeface="Inter" pitchFamily="34" charset="-120"/>
                </a:rPr>
                <a:t> </a:t>
              </a:r>
              <a:r>
                <a:rPr lang="en-US" sz="1750" dirty="0" err="1">
                  <a:solidFill>
                    <a:srgbClr val="272525"/>
                  </a:solidFill>
                  <a:latin typeface="Raleway" charset="0"/>
                  <a:ea typeface="Inter" pitchFamily="34" charset="-122"/>
                  <a:cs typeface="Inter" pitchFamily="34" charset="-120"/>
                </a:rPr>
                <a:t>sở</a:t>
              </a:r>
              <a:r>
                <a:rPr lang="en-US" sz="1750" dirty="0">
                  <a:solidFill>
                    <a:srgbClr val="272525"/>
                  </a:solidFill>
                  <a:latin typeface="Raleway" charset="0"/>
                  <a:ea typeface="Inter" pitchFamily="34" charset="-122"/>
                  <a:cs typeface="Inter" pitchFamily="34" charset="-120"/>
                </a:rPr>
                <a:t> </a:t>
              </a:r>
              <a:r>
                <a:rPr lang="en-US" sz="1750" dirty="0" err="1">
                  <a:solidFill>
                    <a:srgbClr val="272525"/>
                  </a:solidFill>
                  <a:latin typeface="Raleway" charset="0"/>
                  <a:ea typeface="Inter" pitchFamily="34" charset="-122"/>
                  <a:cs typeface="Inter" pitchFamily="34" charset="-120"/>
                </a:rPr>
                <a:t>thích</a:t>
              </a:r>
              <a:r>
                <a:rPr lang="en-US" sz="1750" dirty="0">
                  <a:solidFill>
                    <a:srgbClr val="272525"/>
                  </a:solidFill>
                  <a:latin typeface="Raleway" charset="0"/>
                  <a:ea typeface="Inter" pitchFamily="34" charset="-122"/>
                  <a:cs typeface="Inter" pitchFamily="34" charset="-120"/>
                </a:rPr>
                <a:t> </a:t>
              </a:r>
              <a:r>
                <a:rPr lang="en-US" sz="1750" dirty="0" err="1">
                  <a:solidFill>
                    <a:srgbClr val="272525"/>
                  </a:solidFill>
                  <a:latin typeface="Raleway" charset="0"/>
                  <a:ea typeface="Inter" pitchFamily="34" charset="-122"/>
                  <a:cs typeface="Inter" pitchFamily="34" charset="-120"/>
                </a:rPr>
                <a:t>của</a:t>
              </a:r>
              <a:r>
                <a:rPr lang="en-US" sz="1750" dirty="0">
                  <a:solidFill>
                    <a:srgbClr val="272525"/>
                  </a:solidFill>
                  <a:latin typeface="Raleway" charset="0"/>
                  <a:ea typeface="Inter" pitchFamily="34" charset="-122"/>
                  <a:cs typeface="Inter" pitchFamily="34" charset="-120"/>
                </a:rPr>
                <a:t> </a:t>
              </a:r>
              <a:r>
                <a:rPr lang="en-US" sz="1750" dirty="0" err="1">
                  <a:solidFill>
                    <a:srgbClr val="272525"/>
                  </a:solidFill>
                  <a:latin typeface="Raleway" charset="0"/>
                  <a:ea typeface="Inter" pitchFamily="34" charset="-122"/>
                  <a:cs typeface="Inter" pitchFamily="34" charset="-120"/>
                </a:rPr>
                <a:t>người</a:t>
              </a:r>
              <a:r>
                <a:rPr lang="en-US" sz="1750" dirty="0">
                  <a:solidFill>
                    <a:srgbClr val="272525"/>
                  </a:solidFill>
                  <a:latin typeface="Raleway" charset="0"/>
                  <a:ea typeface="Inter" pitchFamily="34" charset="-122"/>
                  <a:cs typeface="Inter" pitchFamily="34" charset="-120"/>
                </a:rPr>
                <a:t> </a:t>
              </a:r>
              <a:r>
                <a:rPr lang="en-US" sz="1750" dirty="0" err="1">
                  <a:solidFill>
                    <a:srgbClr val="272525"/>
                  </a:solidFill>
                  <a:latin typeface="Raleway" charset="0"/>
                  <a:ea typeface="Inter" pitchFamily="34" charset="-122"/>
                  <a:cs typeface="Inter" pitchFamily="34" charset="-120"/>
                </a:rPr>
                <a:t>dùng</a:t>
              </a:r>
              <a:r>
                <a:rPr lang="en-US" sz="1750" dirty="0">
                  <a:solidFill>
                    <a:srgbClr val="272525"/>
                  </a:solidFill>
                  <a:latin typeface="Inter" pitchFamily="34" charset="0"/>
                  <a:ea typeface="Inter" pitchFamily="34" charset="-122"/>
                  <a:cs typeface="Inter" pitchFamily="34" charset="-120"/>
                </a:rPr>
                <a:t>.</a:t>
              </a:r>
              <a:endParaRPr lang="en-US" sz="1750" dirty="0"/>
            </a:p>
          </p:txBody>
        </p:sp>
      </p:grpSp>
      <p:sp>
        <p:nvSpPr>
          <p:cNvPr id="16" name="Shape 12"/>
          <p:cNvSpPr/>
          <p:nvPr/>
        </p:nvSpPr>
        <p:spPr>
          <a:xfrm>
            <a:off x="9640133" y="3619381"/>
            <a:ext cx="4196358" cy="3872746"/>
          </a:xfrm>
          <a:prstGeom prst="roundRect">
            <a:avLst>
              <a:gd name="adj" fmla="val 3778"/>
            </a:avLst>
          </a:prstGeom>
          <a:solidFill>
            <a:srgbClr val="FFFFFF">
              <a:alpha val="95000"/>
            </a:srgbClr>
          </a:solidFill>
          <a:ln/>
        </p:spPr>
        <p:txBody>
          <a:bodyPr/>
          <a:lstStyle/>
          <a:p>
            <a:endParaRPr lang="en-US"/>
          </a:p>
        </p:txBody>
      </p:sp>
      <p:grpSp>
        <p:nvGrpSpPr>
          <p:cNvPr id="29" name="Group 28">
            <a:extLst>
              <a:ext uri="{FF2B5EF4-FFF2-40B4-BE49-F238E27FC236}">
                <a16:creationId xmlns:a16="http://schemas.microsoft.com/office/drawing/2014/main" id="{D0EBB5C4-5E7E-3182-BFF3-E6D4DBFB4154}"/>
              </a:ext>
            </a:extLst>
          </p:cNvPr>
          <p:cNvGrpSpPr/>
          <p:nvPr/>
        </p:nvGrpSpPr>
        <p:grpSpPr>
          <a:xfrm>
            <a:off x="9640133" y="3279219"/>
            <a:ext cx="4196358" cy="680442"/>
            <a:chOff x="9640133" y="3279219"/>
            <a:chExt cx="4196358" cy="680442"/>
          </a:xfrm>
        </p:grpSpPr>
        <p:sp>
          <p:nvSpPr>
            <p:cNvPr id="17" name="Shape 13"/>
            <p:cNvSpPr/>
            <p:nvPr/>
          </p:nvSpPr>
          <p:spPr>
            <a:xfrm>
              <a:off x="9640133" y="3588901"/>
              <a:ext cx="4196358" cy="121920"/>
            </a:xfrm>
            <a:prstGeom prst="roundRect">
              <a:avLst>
                <a:gd name="adj" fmla="val 78139"/>
              </a:avLst>
            </a:prstGeom>
            <a:solidFill>
              <a:srgbClr val="007EBD"/>
            </a:solidFill>
            <a:ln/>
          </p:spPr>
          <p:txBody>
            <a:bodyPr/>
            <a:lstStyle/>
            <a:p>
              <a:endParaRPr lang="en-US">
                <a:latin typeface="Raleway" charset="0"/>
              </a:endParaRPr>
            </a:p>
          </p:txBody>
        </p:sp>
        <p:sp>
          <p:nvSpPr>
            <p:cNvPr id="18" name="Shape 14"/>
            <p:cNvSpPr/>
            <p:nvPr/>
          </p:nvSpPr>
          <p:spPr>
            <a:xfrm>
              <a:off x="11398032" y="3279219"/>
              <a:ext cx="680442" cy="680442"/>
            </a:xfrm>
            <a:prstGeom prst="roundRect">
              <a:avLst>
                <a:gd name="adj" fmla="val 134383"/>
              </a:avLst>
            </a:prstGeom>
            <a:solidFill>
              <a:srgbClr val="007EBD"/>
            </a:solidFill>
            <a:ln/>
          </p:spPr>
          <p:txBody>
            <a:bodyPr/>
            <a:lstStyle/>
            <a:p>
              <a:endParaRPr lang="en-US">
                <a:latin typeface="Raleway" charset="0"/>
              </a:endParaRPr>
            </a:p>
          </p:txBody>
        </p:sp>
      </p:grpSp>
      <p:pic>
        <p:nvPicPr>
          <p:cNvPr id="19" name="Image 2" descr="preencoded.png"/>
          <p:cNvPicPr>
            <a:picLocks noChangeAspect="1"/>
          </p:cNvPicPr>
          <p:nvPr/>
        </p:nvPicPr>
        <p:blipFill>
          <a:blip r:embed="rId5"/>
          <a:stretch>
            <a:fillRect/>
          </a:stretch>
        </p:blipFill>
        <p:spPr>
          <a:xfrm>
            <a:off x="11602105" y="3449360"/>
            <a:ext cx="272177" cy="340162"/>
          </a:xfrm>
          <a:prstGeom prst="rect">
            <a:avLst/>
          </a:prstGeom>
        </p:spPr>
      </p:pic>
      <p:grpSp>
        <p:nvGrpSpPr>
          <p:cNvPr id="30" name="Group 29">
            <a:extLst>
              <a:ext uri="{FF2B5EF4-FFF2-40B4-BE49-F238E27FC236}">
                <a16:creationId xmlns:a16="http://schemas.microsoft.com/office/drawing/2014/main" id="{BD2E8E0D-6324-5A87-41C5-1AF4D734C10B}"/>
              </a:ext>
            </a:extLst>
          </p:cNvPr>
          <p:cNvGrpSpPr/>
          <p:nvPr/>
        </p:nvGrpSpPr>
        <p:grpSpPr>
          <a:xfrm>
            <a:off x="9897427" y="4186357"/>
            <a:ext cx="3681770" cy="2322671"/>
            <a:chOff x="9897427" y="4186357"/>
            <a:chExt cx="3681770" cy="2322671"/>
          </a:xfrm>
        </p:grpSpPr>
        <p:sp>
          <p:nvSpPr>
            <p:cNvPr id="20" name="Text 15"/>
            <p:cNvSpPr/>
            <p:nvPr/>
          </p:nvSpPr>
          <p:spPr>
            <a:xfrm>
              <a:off x="9897427" y="4186357"/>
              <a:ext cx="2977039" cy="372070"/>
            </a:xfrm>
            <a:prstGeom prst="rect">
              <a:avLst/>
            </a:prstGeom>
            <a:noFill/>
            <a:ln/>
          </p:spPr>
          <p:txBody>
            <a:bodyPr wrap="none" lIns="0" tIns="0" rIns="0" bIns="0" rtlCol="0" anchor="t"/>
            <a:lstStyle/>
            <a:p>
              <a:pPr marL="0" indent="0" algn="l">
                <a:lnSpc>
                  <a:spcPts val="2900"/>
                </a:lnSpc>
                <a:buNone/>
              </a:pPr>
              <a:r>
                <a:rPr lang="en-US" sz="2300" b="1" dirty="0">
                  <a:solidFill>
                    <a:srgbClr val="272525"/>
                  </a:solidFill>
                  <a:latin typeface="Raleway" charset="0"/>
                  <a:ea typeface="Petrona Bold" pitchFamily="34" charset="-122"/>
                  <a:cs typeface="Petrona Bold" pitchFamily="34" charset="-120"/>
                </a:rPr>
                <a:t>Ứng Dụng Rộng Rãi</a:t>
              </a:r>
              <a:endParaRPr lang="en-US" sz="2300" dirty="0">
                <a:latin typeface="Raleway" charset="0"/>
              </a:endParaRPr>
            </a:p>
          </p:txBody>
        </p:sp>
        <p:sp>
          <p:nvSpPr>
            <p:cNvPr id="21" name="Text 16"/>
            <p:cNvSpPr/>
            <p:nvPr/>
          </p:nvSpPr>
          <p:spPr>
            <a:xfrm>
              <a:off x="9897427" y="4694515"/>
              <a:ext cx="3681770" cy="1814513"/>
            </a:xfrm>
            <a:prstGeom prst="rect">
              <a:avLst/>
            </a:prstGeom>
            <a:noFill/>
            <a:ln/>
          </p:spPr>
          <p:txBody>
            <a:bodyPr wrap="square" lIns="0" tIns="0" rIns="0" bIns="0" rtlCol="0" anchor="t"/>
            <a:lstStyle/>
            <a:p>
              <a:pPr marL="0" indent="0" algn="just">
                <a:lnSpc>
                  <a:spcPts val="2850"/>
                </a:lnSpc>
                <a:buNone/>
              </a:pPr>
              <a:r>
                <a:rPr lang="en-US" sz="1750" dirty="0">
                  <a:solidFill>
                    <a:srgbClr val="272525"/>
                  </a:solidFill>
                  <a:latin typeface="Raleway" charset="0"/>
                  <a:ea typeface="Inter" pitchFamily="34" charset="-122"/>
                  <a:cs typeface="Inter" pitchFamily="34" charset="-120"/>
                </a:rPr>
                <a:t>Phổ biến trong các hệ thống tìm kiếm thông tin, hệ thống gợi ý, quảng cáo trực tuyến, và nhiều lĩnh vực khác nơi thứ tự đóng vai trò quan trọng.</a:t>
              </a:r>
              <a:endParaRPr lang="en-US" sz="1750" dirty="0">
                <a:latin typeface="Raleway" charset="0"/>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2233017" y="496372"/>
            <a:ext cx="10164366" cy="744260"/>
          </a:xfrm>
          <a:prstGeom prst="rect">
            <a:avLst/>
          </a:prstGeom>
          <a:noFill/>
          <a:ln/>
        </p:spPr>
        <p:txBody>
          <a:bodyPr wrap="none" lIns="0" tIns="0" rIns="0" bIns="0" rtlCol="0" anchor="t"/>
          <a:lstStyle/>
          <a:p>
            <a:pPr marL="0" indent="0" algn="ctr">
              <a:lnSpc>
                <a:spcPts val="5850"/>
              </a:lnSpc>
              <a:buNone/>
            </a:pPr>
            <a:r>
              <a:rPr lang="en-US" sz="3200" b="1" dirty="0" err="1">
                <a:solidFill>
                  <a:srgbClr val="000000"/>
                </a:solidFill>
                <a:latin typeface="Raleway" charset="0"/>
                <a:ea typeface="Petrona Bold" pitchFamily="34" charset="-122"/>
                <a:cs typeface="Petrona Bold" pitchFamily="34" charset="-120"/>
              </a:rPr>
              <a:t>Ứng</a:t>
            </a:r>
            <a:r>
              <a:rPr lang="en-US" sz="3200" b="1" dirty="0">
                <a:solidFill>
                  <a:srgbClr val="000000"/>
                </a:solidFill>
                <a:latin typeface="Raleway" charset="0"/>
                <a:ea typeface="Petrona Bold" pitchFamily="34" charset="-122"/>
                <a:cs typeface="Petrona Bold" pitchFamily="34" charset="-120"/>
              </a:rPr>
              <a:t> </a:t>
            </a:r>
            <a:r>
              <a:rPr lang="en-US" sz="3200" b="1" dirty="0" err="1">
                <a:solidFill>
                  <a:srgbClr val="000000"/>
                </a:solidFill>
                <a:latin typeface="Raleway" charset="0"/>
                <a:ea typeface="Petrona Bold" pitchFamily="34" charset="-122"/>
                <a:cs typeface="Petrona Bold" pitchFamily="34" charset="-120"/>
              </a:rPr>
              <a:t>Dụng</a:t>
            </a:r>
            <a:r>
              <a:rPr lang="en-US" sz="3200" b="1" dirty="0">
                <a:solidFill>
                  <a:srgbClr val="000000"/>
                </a:solidFill>
                <a:latin typeface="Raleway" charset="0"/>
                <a:ea typeface="Petrona Bold" pitchFamily="34" charset="-122"/>
                <a:cs typeface="Petrona Bold" pitchFamily="34" charset="-120"/>
              </a:rPr>
              <a:t> </a:t>
            </a:r>
            <a:r>
              <a:rPr lang="en-US" sz="3200" b="1" dirty="0" err="1">
                <a:solidFill>
                  <a:srgbClr val="000000"/>
                </a:solidFill>
                <a:latin typeface="Raleway" charset="0"/>
                <a:ea typeface="Petrona Bold" pitchFamily="34" charset="-122"/>
                <a:cs typeface="Petrona Bold" pitchFamily="34" charset="-120"/>
              </a:rPr>
              <a:t>Đa</a:t>
            </a:r>
            <a:r>
              <a:rPr lang="en-US" sz="3200" b="1" dirty="0">
                <a:solidFill>
                  <a:srgbClr val="000000"/>
                </a:solidFill>
                <a:latin typeface="Raleway" charset="0"/>
                <a:ea typeface="Petrona Bold" pitchFamily="34" charset="-122"/>
                <a:cs typeface="Petrona Bold" pitchFamily="34" charset="-120"/>
              </a:rPr>
              <a:t> </a:t>
            </a:r>
            <a:r>
              <a:rPr lang="en-US" sz="3200" b="1" dirty="0" err="1">
                <a:solidFill>
                  <a:srgbClr val="000000"/>
                </a:solidFill>
                <a:latin typeface="Raleway" charset="0"/>
                <a:ea typeface="Petrona Bold" pitchFamily="34" charset="-122"/>
                <a:cs typeface="Petrona Bold" pitchFamily="34" charset="-120"/>
              </a:rPr>
              <a:t>Dạng</a:t>
            </a:r>
            <a:r>
              <a:rPr lang="en-US" sz="3200" b="1" dirty="0">
                <a:solidFill>
                  <a:srgbClr val="000000"/>
                </a:solidFill>
                <a:latin typeface="Raleway" charset="0"/>
                <a:ea typeface="Petrona Bold" pitchFamily="34" charset="-122"/>
                <a:cs typeface="Petrona Bold" pitchFamily="34" charset="-120"/>
              </a:rPr>
              <a:t> </a:t>
            </a:r>
            <a:r>
              <a:rPr lang="en-US" sz="3200" b="1" dirty="0" err="1">
                <a:solidFill>
                  <a:srgbClr val="000000"/>
                </a:solidFill>
                <a:latin typeface="Raleway" charset="0"/>
                <a:ea typeface="Petrona Bold" pitchFamily="34" charset="-122"/>
                <a:cs typeface="Petrona Bold" pitchFamily="34" charset="-120"/>
              </a:rPr>
              <a:t>của</a:t>
            </a:r>
            <a:r>
              <a:rPr lang="en-US" sz="3200" b="1" dirty="0">
                <a:solidFill>
                  <a:srgbClr val="000000"/>
                </a:solidFill>
                <a:latin typeface="Raleway" charset="0"/>
                <a:ea typeface="Petrona Bold" pitchFamily="34" charset="-122"/>
                <a:cs typeface="Petrona Bold" pitchFamily="34" charset="-120"/>
              </a:rPr>
              <a:t> Learn to Rank</a:t>
            </a:r>
            <a:endParaRPr lang="en-US" sz="3200" dirty="0">
              <a:latin typeface="Raleway" charset="0"/>
            </a:endParaRPr>
          </a:p>
        </p:txBody>
      </p:sp>
      <p:sp>
        <p:nvSpPr>
          <p:cNvPr id="3" name="Text 1"/>
          <p:cNvSpPr/>
          <p:nvPr/>
        </p:nvSpPr>
        <p:spPr>
          <a:xfrm>
            <a:off x="793790" y="1393091"/>
            <a:ext cx="13042821" cy="362903"/>
          </a:xfrm>
          <a:prstGeom prst="rect">
            <a:avLst/>
          </a:prstGeom>
          <a:noFill/>
          <a:ln/>
        </p:spPr>
        <p:txBody>
          <a:bodyPr wrap="none" lIns="0" tIns="0" rIns="0" bIns="0" rtlCol="0" anchor="t"/>
          <a:lstStyle/>
          <a:p>
            <a:pPr marL="0" indent="0" algn="ctr">
              <a:lnSpc>
                <a:spcPts val="2850"/>
              </a:lnSpc>
              <a:buNone/>
            </a:pPr>
            <a:r>
              <a:rPr lang="en-US" sz="1750">
                <a:solidFill>
                  <a:srgbClr val="272525"/>
                </a:solidFill>
                <a:latin typeface="Raleway" charset="0"/>
                <a:ea typeface="Inter" pitchFamily="34" charset="-122"/>
                <a:cs typeface="Inter" pitchFamily="34" charset="-120"/>
              </a:rPr>
              <a:t>LTR đã trở thành trái tim của nhiều hệ thống AI hiện đại, mang lại trải nghiệm cá nhân hóa và hiệu quả hơn.</a:t>
            </a:r>
            <a:endParaRPr lang="en-US" sz="1750" dirty="0">
              <a:latin typeface="Raleway" charset="0"/>
            </a:endParaRPr>
          </a:p>
        </p:txBody>
      </p:sp>
      <p:grpSp>
        <p:nvGrpSpPr>
          <p:cNvPr id="16" name="Group 15">
            <a:extLst>
              <a:ext uri="{FF2B5EF4-FFF2-40B4-BE49-F238E27FC236}">
                <a16:creationId xmlns:a16="http://schemas.microsoft.com/office/drawing/2014/main" id="{7C707D3F-D828-3C55-0E16-F5CB8A9D4986}"/>
              </a:ext>
            </a:extLst>
          </p:cNvPr>
          <p:cNvGrpSpPr/>
          <p:nvPr/>
        </p:nvGrpSpPr>
        <p:grpSpPr>
          <a:xfrm>
            <a:off x="935594" y="3574733"/>
            <a:ext cx="6379606" cy="1731526"/>
            <a:chOff x="793790" y="3007757"/>
            <a:chExt cx="6379606" cy="1731526"/>
          </a:xfrm>
        </p:grpSpPr>
        <p:pic>
          <p:nvPicPr>
            <p:cNvPr id="4" name="Image 0" descr="preencoded.png"/>
            <p:cNvPicPr>
              <a:picLocks noChangeAspect="1"/>
            </p:cNvPicPr>
            <p:nvPr/>
          </p:nvPicPr>
          <p:blipFill>
            <a:blip r:embed="rId3"/>
            <a:stretch>
              <a:fillRect/>
            </a:stretch>
          </p:blipFill>
          <p:spPr>
            <a:xfrm>
              <a:off x="793790" y="3007757"/>
              <a:ext cx="566976" cy="566976"/>
            </a:xfrm>
            <a:prstGeom prst="rect">
              <a:avLst/>
            </a:prstGeom>
          </p:spPr>
        </p:pic>
        <p:sp>
          <p:nvSpPr>
            <p:cNvPr id="5" name="Text 2"/>
            <p:cNvSpPr/>
            <p:nvPr/>
          </p:nvSpPr>
          <p:spPr>
            <a:xfrm>
              <a:off x="1644253" y="3142417"/>
              <a:ext cx="2977039" cy="372070"/>
            </a:xfrm>
            <a:prstGeom prst="rect">
              <a:avLst/>
            </a:prstGeom>
            <a:noFill/>
            <a:ln/>
          </p:spPr>
          <p:txBody>
            <a:bodyPr wrap="none" lIns="0" tIns="0" rIns="0" bIns="0" rtlCol="0" anchor="t"/>
            <a:lstStyle/>
            <a:p>
              <a:pPr marL="0" indent="0" algn="l">
                <a:lnSpc>
                  <a:spcPts val="2900"/>
                </a:lnSpc>
                <a:buNone/>
              </a:pPr>
              <a:r>
                <a:rPr lang="en-US" sz="2300" b="1" dirty="0">
                  <a:solidFill>
                    <a:srgbClr val="272525"/>
                  </a:solidFill>
                  <a:latin typeface="Raleway" charset="0"/>
                  <a:ea typeface="Petrona Bold" pitchFamily="34" charset="-122"/>
                  <a:cs typeface="Petrona Bold" pitchFamily="34" charset="-120"/>
                </a:rPr>
                <a:t>Công Cụ Tìm Kiếm</a:t>
              </a:r>
              <a:endParaRPr lang="en-US" sz="2300" dirty="0">
                <a:latin typeface="Raleway" charset="0"/>
              </a:endParaRPr>
            </a:p>
          </p:txBody>
        </p:sp>
        <p:sp>
          <p:nvSpPr>
            <p:cNvPr id="6" name="Text 3"/>
            <p:cNvSpPr/>
            <p:nvPr/>
          </p:nvSpPr>
          <p:spPr>
            <a:xfrm>
              <a:off x="1644253" y="3650575"/>
              <a:ext cx="5529143" cy="1088708"/>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Raleway" charset="0"/>
                  <a:ea typeface="Inter" pitchFamily="34" charset="-122"/>
                  <a:cs typeface="Inter" pitchFamily="34" charset="-120"/>
                </a:rPr>
                <a:t>Sắp xếp hàng tỷ kết quả tìm kiếm để hiển thị những trang web, hình ảnh, hay video phù hợp nhất với truy vấn của người dùng.</a:t>
              </a:r>
              <a:endParaRPr lang="en-US" sz="1750" dirty="0">
                <a:latin typeface="Raleway" charset="0"/>
              </a:endParaRPr>
            </a:p>
          </p:txBody>
        </p:sp>
      </p:grpSp>
      <p:pic>
        <p:nvPicPr>
          <p:cNvPr id="19" name="Hình ảnh 18">
            <a:extLst>
              <a:ext uri="{FF2B5EF4-FFF2-40B4-BE49-F238E27FC236}">
                <a16:creationId xmlns:a16="http://schemas.microsoft.com/office/drawing/2014/main" id="{A00ADD0E-B408-45BB-0A03-74056192CBF2}"/>
              </a:ext>
            </a:extLst>
          </p:cNvPr>
          <p:cNvPicPr>
            <a:picLocks noChangeAspect="1"/>
          </p:cNvPicPr>
          <p:nvPr/>
        </p:nvPicPr>
        <p:blipFill>
          <a:blip r:embed="rId4"/>
          <a:srcRect l="11517" t="22089" r="15876" b="20477"/>
          <a:stretch>
            <a:fillRect/>
          </a:stretch>
        </p:blipFill>
        <p:spPr>
          <a:xfrm>
            <a:off x="7498079" y="2895600"/>
            <a:ext cx="6675121" cy="356616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192DE3-A8E2-787D-C3E4-31494819F344}"/>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B4963A04-3392-7E13-B1AF-0001FD731FF9}"/>
              </a:ext>
            </a:extLst>
          </p:cNvPr>
          <p:cNvGrpSpPr/>
          <p:nvPr/>
        </p:nvGrpSpPr>
        <p:grpSpPr>
          <a:xfrm>
            <a:off x="935473" y="3574733"/>
            <a:ext cx="6379727" cy="1731526"/>
            <a:chOff x="7456884" y="3007757"/>
            <a:chExt cx="6379727" cy="1731526"/>
          </a:xfrm>
        </p:grpSpPr>
        <p:pic>
          <p:nvPicPr>
            <p:cNvPr id="7" name="Image 1" descr="preencoded.png">
              <a:extLst>
                <a:ext uri="{FF2B5EF4-FFF2-40B4-BE49-F238E27FC236}">
                  <a16:creationId xmlns:a16="http://schemas.microsoft.com/office/drawing/2014/main" id="{A0476629-BD56-D98C-042E-BABFBC4C520C}"/>
                </a:ext>
              </a:extLst>
            </p:cNvPr>
            <p:cNvPicPr>
              <a:picLocks noChangeAspect="1"/>
            </p:cNvPicPr>
            <p:nvPr/>
          </p:nvPicPr>
          <p:blipFill>
            <a:blip r:embed="rId3"/>
            <a:stretch>
              <a:fillRect/>
            </a:stretch>
          </p:blipFill>
          <p:spPr>
            <a:xfrm>
              <a:off x="7456884" y="3007757"/>
              <a:ext cx="566976" cy="566976"/>
            </a:xfrm>
            <a:prstGeom prst="rect">
              <a:avLst/>
            </a:prstGeom>
          </p:spPr>
        </p:pic>
        <p:sp>
          <p:nvSpPr>
            <p:cNvPr id="8" name="Text 4">
              <a:extLst>
                <a:ext uri="{FF2B5EF4-FFF2-40B4-BE49-F238E27FC236}">
                  <a16:creationId xmlns:a16="http://schemas.microsoft.com/office/drawing/2014/main" id="{ACEC61E6-0564-4B11-E0D2-46C8A24E7D32}"/>
                </a:ext>
              </a:extLst>
            </p:cNvPr>
            <p:cNvSpPr/>
            <p:nvPr/>
          </p:nvSpPr>
          <p:spPr>
            <a:xfrm>
              <a:off x="8307348" y="3142417"/>
              <a:ext cx="2977039" cy="372070"/>
            </a:xfrm>
            <a:prstGeom prst="rect">
              <a:avLst/>
            </a:prstGeom>
            <a:noFill/>
            <a:ln/>
          </p:spPr>
          <p:txBody>
            <a:bodyPr wrap="none" lIns="0" tIns="0" rIns="0" bIns="0" rtlCol="0" anchor="t"/>
            <a:lstStyle/>
            <a:p>
              <a:pPr marL="0" indent="0" algn="l">
                <a:lnSpc>
                  <a:spcPts val="2900"/>
                </a:lnSpc>
                <a:buNone/>
              </a:pPr>
              <a:r>
                <a:rPr lang="en-US" sz="2300" b="1" dirty="0">
                  <a:solidFill>
                    <a:srgbClr val="272525"/>
                  </a:solidFill>
                  <a:latin typeface="Raleway" charset="0"/>
                  <a:ea typeface="Petrona Bold" pitchFamily="34" charset="-122"/>
                  <a:cs typeface="Petrona Bold" pitchFamily="34" charset="-120"/>
                </a:rPr>
                <a:t>Thương Mại Điện Tử</a:t>
              </a:r>
              <a:endParaRPr lang="en-US" sz="2300" dirty="0">
                <a:latin typeface="Raleway" charset="0"/>
              </a:endParaRPr>
            </a:p>
          </p:txBody>
        </p:sp>
        <p:sp>
          <p:nvSpPr>
            <p:cNvPr id="9" name="Text 5">
              <a:extLst>
                <a:ext uri="{FF2B5EF4-FFF2-40B4-BE49-F238E27FC236}">
                  <a16:creationId xmlns:a16="http://schemas.microsoft.com/office/drawing/2014/main" id="{5D2871F2-3F96-28F1-808C-FEC523482B9B}"/>
                </a:ext>
              </a:extLst>
            </p:cNvPr>
            <p:cNvSpPr/>
            <p:nvPr/>
          </p:nvSpPr>
          <p:spPr>
            <a:xfrm>
              <a:off x="8307348" y="3650575"/>
              <a:ext cx="5529263" cy="1088708"/>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Raleway" charset="0"/>
                  <a:ea typeface="Inter" pitchFamily="34" charset="-122"/>
                  <a:cs typeface="Inter" pitchFamily="34" charset="-120"/>
                </a:rPr>
                <a:t>Xếp hạng sản phẩm dựa trên khả năng được mua, giúp người dùng dễ dàng tìm thấy món đồ mong muốn và tối ưu hóa doanh số.</a:t>
              </a:r>
              <a:endParaRPr lang="en-US" sz="1750" dirty="0">
                <a:latin typeface="Raleway" charset="0"/>
              </a:endParaRPr>
            </a:p>
          </p:txBody>
        </p:sp>
      </p:grpSp>
      <p:sp>
        <p:nvSpPr>
          <p:cNvPr id="19" name="Text 1">
            <a:extLst>
              <a:ext uri="{FF2B5EF4-FFF2-40B4-BE49-F238E27FC236}">
                <a16:creationId xmlns:a16="http://schemas.microsoft.com/office/drawing/2014/main" id="{3E70642D-4D80-A850-DBF4-81268D02E6CB}"/>
              </a:ext>
            </a:extLst>
          </p:cNvPr>
          <p:cNvSpPr/>
          <p:nvPr/>
        </p:nvSpPr>
        <p:spPr>
          <a:xfrm>
            <a:off x="793790" y="1393091"/>
            <a:ext cx="13042821" cy="362903"/>
          </a:xfrm>
          <a:prstGeom prst="rect">
            <a:avLst/>
          </a:prstGeom>
          <a:noFill/>
          <a:ln/>
        </p:spPr>
        <p:txBody>
          <a:bodyPr wrap="none" lIns="0" tIns="0" rIns="0" bIns="0" rtlCol="0" anchor="t"/>
          <a:lstStyle/>
          <a:p>
            <a:pPr marL="0" indent="0" algn="ctr">
              <a:lnSpc>
                <a:spcPts val="2850"/>
              </a:lnSpc>
              <a:buNone/>
            </a:pPr>
            <a:r>
              <a:rPr lang="en-US" sz="1750">
                <a:solidFill>
                  <a:srgbClr val="272525"/>
                </a:solidFill>
                <a:latin typeface="Raleway" charset="0"/>
                <a:ea typeface="Inter" pitchFamily="34" charset="-122"/>
                <a:cs typeface="Inter" pitchFamily="34" charset="-120"/>
              </a:rPr>
              <a:t>LTR đã trở thành trái tim của nhiều hệ thống AI hiện đại, mang lại trải nghiệm cá nhân hóa và hiệu quả hơn.</a:t>
            </a:r>
            <a:endParaRPr lang="en-US" sz="1750" dirty="0">
              <a:latin typeface="Raleway" charset="0"/>
            </a:endParaRPr>
          </a:p>
        </p:txBody>
      </p:sp>
      <p:pic>
        <p:nvPicPr>
          <p:cNvPr id="25" name="Hình ảnh 24" descr="Ảnh có chứa văn bản, ảnh chụp màn hình, phần mềm, Trang web&#10;&#10;Nội dung do AI tạo ra có thể không chính xác.">
            <a:extLst>
              <a:ext uri="{FF2B5EF4-FFF2-40B4-BE49-F238E27FC236}">
                <a16:creationId xmlns:a16="http://schemas.microsoft.com/office/drawing/2014/main" id="{92FC8CCF-7AA7-238C-7852-ACECA2EAC1C4}"/>
              </a:ext>
            </a:extLst>
          </p:cNvPr>
          <p:cNvPicPr>
            <a:picLocks noChangeAspect="1"/>
          </p:cNvPicPr>
          <p:nvPr/>
        </p:nvPicPr>
        <p:blipFill>
          <a:blip r:embed="rId4"/>
          <a:srcRect r="16203"/>
          <a:stretch>
            <a:fillRect/>
          </a:stretch>
        </p:blipFill>
        <p:spPr>
          <a:xfrm>
            <a:off x="7486237" y="3089255"/>
            <a:ext cx="6778403" cy="3345299"/>
          </a:xfrm>
          <a:prstGeom prst="rect">
            <a:avLst/>
          </a:prstGeom>
        </p:spPr>
      </p:pic>
      <p:sp>
        <p:nvSpPr>
          <p:cNvPr id="26" name="Text 0">
            <a:extLst>
              <a:ext uri="{FF2B5EF4-FFF2-40B4-BE49-F238E27FC236}">
                <a16:creationId xmlns:a16="http://schemas.microsoft.com/office/drawing/2014/main" id="{34ADEB48-2ECC-4A63-1191-6B9D7B5441DF}"/>
              </a:ext>
            </a:extLst>
          </p:cNvPr>
          <p:cNvSpPr/>
          <p:nvPr/>
        </p:nvSpPr>
        <p:spPr>
          <a:xfrm>
            <a:off x="2233017" y="496372"/>
            <a:ext cx="10164366" cy="744260"/>
          </a:xfrm>
          <a:prstGeom prst="rect">
            <a:avLst/>
          </a:prstGeom>
          <a:noFill/>
          <a:ln/>
        </p:spPr>
        <p:txBody>
          <a:bodyPr wrap="none" lIns="0" tIns="0" rIns="0" bIns="0" rtlCol="0" anchor="t"/>
          <a:lstStyle/>
          <a:p>
            <a:pPr marL="0" indent="0" algn="ctr">
              <a:lnSpc>
                <a:spcPts val="5850"/>
              </a:lnSpc>
              <a:buNone/>
            </a:pPr>
            <a:r>
              <a:rPr lang="en-US" sz="3200" b="1" dirty="0" err="1">
                <a:solidFill>
                  <a:srgbClr val="000000"/>
                </a:solidFill>
                <a:latin typeface="Raleway" charset="0"/>
                <a:ea typeface="Petrona Bold" pitchFamily="34" charset="-122"/>
                <a:cs typeface="Petrona Bold" pitchFamily="34" charset="-120"/>
              </a:rPr>
              <a:t>Ứng</a:t>
            </a:r>
            <a:r>
              <a:rPr lang="en-US" sz="3200" b="1" dirty="0">
                <a:solidFill>
                  <a:srgbClr val="000000"/>
                </a:solidFill>
                <a:latin typeface="Raleway" charset="0"/>
                <a:ea typeface="Petrona Bold" pitchFamily="34" charset="-122"/>
                <a:cs typeface="Petrona Bold" pitchFamily="34" charset="-120"/>
              </a:rPr>
              <a:t> </a:t>
            </a:r>
            <a:r>
              <a:rPr lang="en-US" sz="3200" b="1" dirty="0" err="1">
                <a:solidFill>
                  <a:srgbClr val="000000"/>
                </a:solidFill>
                <a:latin typeface="Raleway" charset="0"/>
                <a:ea typeface="Petrona Bold" pitchFamily="34" charset="-122"/>
                <a:cs typeface="Petrona Bold" pitchFamily="34" charset="-120"/>
              </a:rPr>
              <a:t>Dụng</a:t>
            </a:r>
            <a:r>
              <a:rPr lang="en-US" sz="3200" b="1" dirty="0">
                <a:solidFill>
                  <a:srgbClr val="000000"/>
                </a:solidFill>
                <a:latin typeface="Raleway" charset="0"/>
                <a:ea typeface="Petrona Bold" pitchFamily="34" charset="-122"/>
                <a:cs typeface="Petrona Bold" pitchFamily="34" charset="-120"/>
              </a:rPr>
              <a:t> </a:t>
            </a:r>
            <a:r>
              <a:rPr lang="en-US" sz="3200" b="1" dirty="0" err="1">
                <a:solidFill>
                  <a:srgbClr val="000000"/>
                </a:solidFill>
                <a:latin typeface="Raleway" charset="0"/>
                <a:ea typeface="Petrona Bold" pitchFamily="34" charset="-122"/>
                <a:cs typeface="Petrona Bold" pitchFamily="34" charset="-120"/>
              </a:rPr>
              <a:t>Đa</a:t>
            </a:r>
            <a:r>
              <a:rPr lang="en-US" sz="3200" b="1" dirty="0">
                <a:solidFill>
                  <a:srgbClr val="000000"/>
                </a:solidFill>
                <a:latin typeface="Raleway" charset="0"/>
                <a:ea typeface="Petrona Bold" pitchFamily="34" charset="-122"/>
                <a:cs typeface="Petrona Bold" pitchFamily="34" charset="-120"/>
              </a:rPr>
              <a:t> </a:t>
            </a:r>
            <a:r>
              <a:rPr lang="en-US" sz="3200" b="1" dirty="0" err="1">
                <a:solidFill>
                  <a:srgbClr val="000000"/>
                </a:solidFill>
                <a:latin typeface="Raleway" charset="0"/>
                <a:ea typeface="Petrona Bold" pitchFamily="34" charset="-122"/>
                <a:cs typeface="Petrona Bold" pitchFamily="34" charset="-120"/>
              </a:rPr>
              <a:t>Dạng</a:t>
            </a:r>
            <a:r>
              <a:rPr lang="en-US" sz="3200" b="1" dirty="0">
                <a:solidFill>
                  <a:srgbClr val="000000"/>
                </a:solidFill>
                <a:latin typeface="Raleway" charset="0"/>
                <a:ea typeface="Petrona Bold" pitchFamily="34" charset="-122"/>
                <a:cs typeface="Petrona Bold" pitchFamily="34" charset="-120"/>
              </a:rPr>
              <a:t> </a:t>
            </a:r>
            <a:r>
              <a:rPr lang="en-US" sz="3200" b="1" dirty="0" err="1">
                <a:solidFill>
                  <a:srgbClr val="000000"/>
                </a:solidFill>
                <a:latin typeface="Raleway" charset="0"/>
                <a:ea typeface="Petrona Bold" pitchFamily="34" charset="-122"/>
                <a:cs typeface="Petrona Bold" pitchFamily="34" charset="-120"/>
              </a:rPr>
              <a:t>của</a:t>
            </a:r>
            <a:r>
              <a:rPr lang="en-US" sz="3200" b="1" dirty="0">
                <a:solidFill>
                  <a:srgbClr val="000000"/>
                </a:solidFill>
                <a:latin typeface="Raleway" charset="0"/>
                <a:ea typeface="Petrona Bold" pitchFamily="34" charset="-122"/>
                <a:cs typeface="Petrona Bold" pitchFamily="34" charset="-120"/>
              </a:rPr>
              <a:t> Learn to Rank</a:t>
            </a:r>
            <a:endParaRPr lang="en-US" sz="3200" dirty="0">
              <a:latin typeface="Raleway" charset="0"/>
            </a:endParaRPr>
          </a:p>
        </p:txBody>
      </p:sp>
    </p:spTree>
    <p:extLst>
      <p:ext uri="{BB962C8B-B14F-4D97-AF65-F5344CB8AC3E}">
        <p14:creationId xmlns:p14="http://schemas.microsoft.com/office/powerpoint/2010/main" val="11903936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1DBDAB-A46F-4970-B6ED-67A14CEA5EF0}"/>
            </a:ext>
          </a:extLst>
        </p:cNvPr>
        <p:cNvGrpSpPr/>
        <p:nvPr/>
      </p:nvGrpSpPr>
      <p:grpSpPr>
        <a:xfrm>
          <a:off x="0" y="0"/>
          <a:ext cx="0" cy="0"/>
          <a:chOff x="0" y="0"/>
          <a:chExt cx="0" cy="0"/>
        </a:xfrm>
      </p:grpSpPr>
      <p:grpSp>
        <p:nvGrpSpPr>
          <p:cNvPr id="20" name="Group 19">
            <a:extLst>
              <a:ext uri="{FF2B5EF4-FFF2-40B4-BE49-F238E27FC236}">
                <a16:creationId xmlns:a16="http://schemas.microsoft.com/office/drawing/2014/main" id="{A2618C2F-6DC4-826E-913B-1AFB1132DD57}"/>
              </a:ext>
            </a:extLst>
          </p:cNvPr>
          <p:cNvGrpSpPr/>
          <p:nvPr/>
        </p:nvGrpSpPr>
        <p:grpSpPr>
          <a:xfrm>
            <a:off x="935594" y="3574731"/>
            <a:ext cx="6379606" cy="1731527"/>
            <a:chOff x="793790" y="5306258"/>
            <a:chExt cx="6379606" cy="1731527"/>
          </a:xfrm>
        </p:grpSpPr>
        <p:pic>
          <p:nvPicPr>
            <p:cNvPr id="10" name="Image 2" descr="preencoded.png">
              <a:extLst>
                <a:ext uri="{FF2B5EF4-FFF2-40B4-BE49-F238E27FC236}">
                  <a16:creationId xmlns:a16="http://schemas.microsoft.com/office/drawing/2014/main" id="{EAE32AD7-0EED-2ABA-D9D2-698F0AED6683}"/>
                </a:ext>
              </a:extLst>
            </p:cNvPr>
            <p:cNvPicPr>
              <a:picLocks noChangeAspect="1"/>
            </p:cNvPicPr>
            <p:nvPr/>
          </p:nvPicPr>
          <p:blipFill>
            <a:blip r:embed="rId3"/>
            <a:stretch>
              <a:fillRect/>
            </a:stretch>
          </p:blipFill>
          <p:spPr>
            <a:xfrm>
              <a:off x="793790" y="5306258"/>
              <a:ext cx="566976" cy="566976"/>
            </a:xfrm>
            <a:prstGeom prst="rect">
              <a:avLst/>
            </a:prstGeom>
          </p:spPr>
        </p:pic>
        <p:sp>
          <p:nvSpPr>
            <p:cNvPr id="11" name="Text 6">
              <a:extLst>
                <a:ext uri="{FF2B5EF4-FFF2-40B4-BE49-F238E27FC236}">
                  <a16:creationId xmlns:a16="http://schemas.microsoft.com/office/drawing/2014/main" id="{53432FC7-1BA5-7905-19C0-6C77FC04567F}"/>
                </a:ext>
              </a:extLst>
            </p:cNvPr>
            <p:cNvSpPr/>
            <p:nvPr/>
          </p:nvSpPr>
          <p:spPr>
            <a:xfrm>
              <a:off x="1644253" y="5440918"/>
              <a:ext cx="3413641" cy="372070"/>
            </a:xfrm>
            <a:prstGeom prst="rect">
              <a:avLst/>
            </a:prstGeom>
            <a:noFill/>
            <a:ln/>
          </p:spPr>
          <p:txBody>
            <a:bodyPr wrap="none" lIns="0" tIns="0" rIns="0" bIns="0" rtlCol="0" anchor="t"/>
            <a:lstStyle/>
            <a:p>
              <a:pPr marL="0" indent="0" algn="l">
                <a:lnSpc>
                  <a:spcPts val="2900"/>
                </a:lnSpc>
                <a:buNone/>
              </a:pPr>
              <a:r>
                <a:rPr lang="en-US" sz="2300" b="1" dirty="0">
                  <a:solidFill>
                    <a:srgbClr val="272525"/>
                  </a:solidFill>
                  <a:latin typeface="Raleway" charset="0"/>
                  <a:ea typeface="Petrona Bold" pitchFamily="34" charset="-122"/>
                  <a:cs typeface="Petrona Bold" pitchFamily="34" charset="-120"/>
                </a:rPr>
                <a:t>Mạng Xã Hội / Streaming</a:t>
              </a:r>
              <a:endParaRPr lang="en-US" sz="2300" dirty="0">
                <a:latin typeface="Raleway" charset="0"/>
              </a:endParaRPr>
            </a:p>
          </p:txBody>
        </p:sp>
        <p:sp>
          <p:nvSpPr>
            <p:cNvPr id="12" name="Text 7">
              <a:extLst>
                <a:ext uri="{FF2B5EF4-FFF2-40B4-BE49-F238E27FC236}">
                  <a16:creationId xmlns:a16="http://schemas.microsoft.com/office/drawing/2014/main" id="{E100712D-C280-8760-E437-E7F314072554}"/>
                </a:ext>
              </a:extLst>
            </p:cNvPr>
            <p:cNvSpPr/>
            <p:nvPr/>
          </p:nvSpPr>
          <p:spPr>
            <a:xfrm>
              <a:off x="1644253" y="5949077"/>
              <a:ext cx="5529143" cy="1088708"/>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Raleway" charset="0"/>
                  <a:ea typeface="Inter" pitchFamily="34" charset="-122"/>
                  <a:cs typeface="Inter" pitchFamily="34" charset="-120"/>
                </a:rPr>
                <a:t>Đề xuất nội dung (bài đăng, phim, nhạc) dựa trên sở thích cá nhân, tăng cường sự tương tác và giữ chân người dùng.</a:t>
              </a:r>
              <a:endParaRPr lang="en-US" sz="1750" dirty="0">
                <a:latin typeface="Raleway" charset="0"/>
              </a:endParaRPr>
            </a:p>
          </p:txBody>
        </p:sp>
      </p:grpSp>
      <p:grpSp>
        <p:nvGrpSpPr>
          <p:cNvPr id="21" name="Group 20">
            <a:extLst>
              <a:ext uri="{FF2B5EF4-FFF2-40B4-BE49-F238E27FC236}">
                <a16:creationId xmlns:a16="http://schemas.microsoft.com/office/drawing/2014/main" id="{9D90A60C-038B-8C2F-9202-C587F7C6F836}"/>
              </a:ext>
            </a:extLst>
          </p:cNvPr>
          <p:cNvGrpSpPr/>
          <p:nvPr/>
        </p:nvGrpSpPr>
        <p:grpSpPr>
          <a:xfrm>
            <a:off x="7598688" y="3574731"/>
            <a:ext cx="6379727" cy="1731527"/>
            <a:chOff x="7456884" y="5306258"/>
            <a:chExt cx="6379727" cy="1731527"/>
          </a:xfrm>
        </p:grpSpPr>
        <p:pic>
          <p:nvPicPr>
            <p:cNvPr id="13" name="Image 3" descr="preencoded.png">
              <a:extLst>
                <a:ext uri="{FF2B5EF4-FFF2-40B4-BE49-F238E27FC236}">
                  <a16:creationId xmlns:a16="http://schemas.microsoft.com/office/drawing/2014/main" id="{28DB2A7C-193D-5D03-0C8D-9C5DCD062756}"/>
                </a:ext>
              </a:extLst>
            </p:cNvPr>
            <p:cNvPicPr>
              <a:picLocks noChangeAspect="1"/>
            </p:cNvPicPr>
            <p:nvPr/>
          </p:nvPicPr>
          <p:blipFill>
            <a:blip r:embed="rId4"/>
            <a:stretch>
              <a:fillRect/>
            </a:stretch>
          </p:blipFill>
          <p:spPr>
            <a:xfrm>
              <a:off x="7456884" y="5306258"/>
              <a:ext cx="566976" cy="566976"/>
            </a:xfrm>
            <a:prstGeom prst="rect">
              <a:avLst/>
            </a:prstGeom>
          </p:spPr>
        </p:pic>
        <p:sp>
          <p:nvSpPr>
            <p:cNvPr id="14" name="Text 8">
              <a:extLst>
                <a:ext uri="{FF2B5EF4-FFF2-40B4-BE49-F238E27FC236}">
                  <a16:creationId xmlns:a16="http://schemas.microsoft.com/office/drawing/2014/main" id="{FD332DE7-ABDC-B986-D4F5-8757086E667C}"/>
                </a:ext>
              </a:extLst>
            </p:cNvPr>
            <p:cNvSpPr/>
            <p:nvPr/>
          </p:nvSpPr>
          <p:spPr>
            <a:xfrm>
              <a:off x="8307348" y="5440918"/>
              <a:ext cx="3086100" cy="372070"/>
            </a:xfrm>
            <a:prstGeom prst="rect">
              <a:avLst/>
            </a:prstGeom>
            <a:noFill/>
            <a:ln/>
          </p:spPr>
          <p:txBody>
            <a:bodyPr wrap="none" lIns="0" tIns="0" rIns="0" bIns="0" rtlCol="0" anchor="t"/>
            <a:lstStyle/>
            <a:p>
              <a:pPr marL="0" indent="0" algn="l">
                <a:lnSpc>
                  <a:spcPts val="2900"/>
                </a:lnSpc>
                <a:buNone/>
              </a:pPr>
              <a:r>
                <a:rPr lang="en-US" sz="2300" b="1" dirty="0">
                  <a:solidFill>
                    <a:srgbClr val="272525"/>
                  </a:solidFill>
                  <a:latin typeface="Raleway" charset="0"/>
                  <a:ea typeface="Petrona Bold" pitchFamily="34" charset="-122"/>
                  <a:cs typeface="Petrona Bold" pitchFamily="34" charset="-120"/>
                </a:rPr>
                <a:t>Quảng Cáo Trực Tuyến</a:t>
              </a:r>
              <a:endParaRPr lang="en-US" sz="2300" dirty="0">
                <a:latin typeface="Raleway" charset="0"/>
              </a:endParaRPr>
            </a:p>
          </p:txBody>
        </p:sp>
        <p:sp>
          <p:nvSpPr>
            <p:cNvPr id="15" name="Text 9">
              <a:extLst>
                <a:ext uri="{FF2B5EF4-FFF2-40B4-BE49-F238E27FC236}">
                  <a16:creationId xmlns:a16="http://schemas.microsoft.com/office/drawing/2014/main" id="{16864530-5FF0-7285-38AC-0A3ADF5CE0DD}"/>
                </a:ext>
              </a:extLst>
            </p:cNvPr>
            <p:cNvSpPr/>
            <p:nvPr/>
          </p:nvSpPr>
          <p:spPr>
            <a:xfrm>
              <a:off x="8307348" y="5949077"/>
              <a:ext cx="5529263" cy="1088708"/>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Raleway" charset="0"/>
                  <a:ea typeface="Inter" pitchFamily="34" charset="-122"/>
                  <a:cs typeface="Inter" pitchFamily="34" charset="-120"/>
                </a:rPr>
                <a:t>Tối ưu thứ tự hiển thị quảng cáo để tối đa hóa tỷ lệ nhấp chuột (CTR) và doanh thu, đảm bảo quảng cáo đến đúng đối tượng.</a:t>
              </a:r>
              <a:endParaRPr lang="en-US" sz="1750" dirty="0">
                <a:latin typeface="Raleway" charset="0"/>
              </a:endParaRPr>
            </a:p>
          </p:txBody>
        </p:sp>
      </p:grpSp>
      <p:sp>
        <p:nvSpPr>
          <p:cNvPr id="19" name="Text 1">
            <a:extLst>
              <a:ext uri="{FF2B5EF4-FFF2-40B4-BE49-F238E27FC236}">
                <a16:creationId xmlns:a16="http://schemas.microsoft.com/office/drawing/2014/main" id="{42261455-533D-1582-53A8-A8794887EF86}"/>
              </a:ext>
            </a:extLst>
          </p:cNvPr>
          <p:cNvSpPr/>
          <p:nvPr/>
        </p:nvSpPr>
        <p:spPr>
          <a:xfrm>
            <a:off x="793790" y="1393091"/>
            <a:ext cx="13042821" cy="362903"/>
          </a:xfrm>
          <a:prstGeom prst="rect">
            <a:avLst/>
          </a:prstGeom>
          <a:noFill/>
          <a:ln/>
        </p:spPr>
        <p:txBody>
          <a:bodyPr wrap="none" lIns="0" tIns="0" rIns="0" bIns="0" rtlCol="0" anchor="t"/>
          <a:lstStyle/>
          <a:p>
            <a:pPr marL="0" indent="0" algn="ctr">
              <a:lnSpc>
                <a:spcPts val="2850"/>
              </a:lnSpc>
              <a:buNone/>
            </a:pPr>
            <a:r>
              <a:rPr lang="en-US" sz="1750" dirty="0">
                <a:solidFill>
                  <a:srgbClr val="272525"/>
                </a:solidFill>
                <a:latin typeface="Raleway" charset="0"/>
                <a:ea typeface="Inter" pitchFamily="34" charset="-122"/>
                <a:cs typeface="Inter" pitchFamily="34" charset="-120"/>
              </a:rPr>
              <a:t>LTR đã trở thành trái tim của nhiều hệ thống AI hiện đại, mang lại trải nghiệm cá nhân hóa và hiệu quả hơn.</a:t>
            </a:r>
            <a:endParaRPr lang="en-US" sz="1750" dirty="0">
              <a:latin typeface="Raleway" charset="0"/>
            </a:endParaRPr>
          </a:p>
        </p:txBody>
      </p:sp>
      <p:sp>
        <p:nvSpPr>
          <p:cNvPr id="22" name="Text 0">
            <a:extLst>
              <a:ext uri="{FF2B5EF4-FFF2-40B4-BE49-F238E27FC236}">
                <a16:creationId xmlns:a16="http://schemas.microsoft.com/office/drawing/2014/main" id="{FC2023CB-F570-8DA3-CF5F-07D4C9055066}"/>
              </a:ext>
            </a:extLst>
          </p:cNvPr>
          <p:cNvSpPr/>
          <p:nvPr/>
        </p:nvSpPr>
        <p:spPr>
          <a:xfrm>
            <a:off x="2233017" y="496372"/>
            <a:ext cx="10164366" cy="744260"/>
          </a:xfrm>
          <a:prstGeom prst="rect">
            <a:avLst/>
          </a:prstGeom>
          <a:noFill/>
          <a:ln/>
        </p:spPr>
        <p:txBody>
          <a:bodyPr wrap="none" lIns="0" tIns="0" rIns="0" bIns="0" rtlCol="0" anchor="t"/>
          <a:lstStyle/>
          <a:p>
            <a:pPr marL="0" indent="0" algn="ctr">
              <a:lnSpc>
                <a:spcPts val="5850"/>
              </a:lnSpc>
              <a:buNone/>
            </a:pPr>
            <a:r>
              <a:rPr lang="en-US" sz="3200" b="1" dirty="0" err="1">
                <a:solidFill>
                  <a:srgbClr val="000000"/>
                </a:solidFill>
                <a:latin typeface="Raleway" charset="0"/>
                <a:ea typeface="Petrona Bold" pitchFamily="34" charset="-122"/>
                <a:cs typeface="Petrona Bold" pitchFamily="34" charset="-120"/>
              </a:rPr>
              <a:t>Ứng</a:t>
            </a:r>
            <a:r>
              <a:rPr lang="en-US" sz="3200" b="1" dirty="0">
                <a:solidFill>
                  <a:srgbClr val="000000"/>
                </a:solidFill>
                <a:latin typeface="Raleway" charset="0"/>
                <a:ea typeface="Petrona Bold" pitchFamily="34" charset="-122"/>
                <a:cs typeface="Petrona Bold" pitchFamily="34" charset="-120"/>
              </a:rPr>
              <a:t> </a:t>
            </a:r>
            <a:r>
              <a:rPr lang="en-US" sz="3200" b="1" dirty="0" err="1">
                <a:solidFill>
                  <a:srgbClr val="000000"/>
                </a:solidFill>
                <a:latin typeface="Raleway" charset="0"/>
                <a:ea typeface="Petrona Bold" pitchFamily="34" charset="-122"/>
                <a:cs typeface="Petrona Bold" pitchFamily="34" charset="-120"/>
              </a:rPr>
              <a:t>Dụng</a:t>
            </a:r>
            <a:r>
              <a:rPr lang="en-US" sz="3200" b="1" dirty="0">
                <a:solidFill>
                  <a:srgbClr val="000000"/>
                </a:solidFill>
                <a:latin typeface="Raleway" charset="0"/>
                <a:ea typeface="Petrona Bold" pitchFamily="34" charset="-122"/>
                <a:cs typeface="Petrona Bold" pitchFamily="34" charset="-120"/>
              </a:rPr>
              <a:t> </a:t>
            </a:r>
            <a:r>
              <a:rPr lang="en-US" sz="3200" b="1" dirty="0" err="1">
                <a:solidFill>
                  <a:srgbClr val="000000"/>
                </a:solidFill>
                <a:latin typeface="Raleway" charset="0"/>
                <a:ea typeface="Petrona Bold" pitchFamily="34" charset="-122"/>
                <a:cs typeface="Petrona Bold" pitchFamily="34" charset="-120"/>
              </a:rPr>
              <a:t>Đa</a:t>
            </a:r>
            <a:r>
              <a:rPr lang="en-US" sz="3200" b="1" dirty="0">
                <a:solidFill>
                  <a:srgbClr val="000000"/>
                </a:solidFill>
                <a:latin typeface="Raleway" charset="0"/>
                <a:ea typeface="Petrona Bold" pitchFamily="34" charset="-122"/>
                <a:cs typeface="Petrona Bold" pitchFamily="34" charset="-120"/>
              </a:rPr>
              <a:t> </a:t>
            </a:r>
            <a:r>
              <a:rPr lang="en-US" sz="3200" b="1" dirty="0" err="1">
                <a:solidFill>
                  <a:srgbClr val="000000"/>
                </a:solidFill>
                <a:latin typeface="Raleway" charset="0"/>
                <a:ea typeface="Petrona Bold" pitchFamily="34" charset="-122"/>
                <a:cs typeface="Petrona Bold" pitchFamily="34" charset="-120"/>
              </a:rPr>
              <a:t>Dạng</a:t>
            </a:r>
            <a:r>
              <a:rPr lang="en-US" sz="3200" b="1" dirty="0">
                <a:solidFill>
                  <a:srgbClr val="000000"/>
                </a:solidFill>
                <a:latin typeface="Raleway" charset="0"/>
                <a:ea typeface="Petrona Bold" pitchFamily="34" charset="-122"/>
                <a:cs typeface="Petrona Bold" pitchFamily="34" charset="-120"/>
              </a:rPr>
              <a:t> </a:t>
            </a:r>
            <a:r>
              <a:rPr lang="en-US" sz="3200" b="1" dirty="0" err="1">
                <a:solidFill>
                  <a:srgbClr val="000000"/>
                </a:solidFill>
                <a:latin typeface="Raleway" charset="0"/>
                <a:ea typeface="Petrona Bold" pitchFamily="34" charset="-122"/>
                <a:cs typeface="Petrona Bold" pitchFamily="34" charset="-120"/>
              </a:rPr>
              <a:t>của</a:t>
            </a:r>
            <a:r>
              <a:rPr lang="en-US" sz="3200" b="1" dirty="0">
                <a:solidFill>
                  <a:srgbClr val="000000"/>
                </a:solidFill>
                <a:latin typeface="Raleway" charset="0"/>
                <a:ea typeface="Petrona Bold" pitchFamily="34" charset="-122"/>
                <a:cs typeface="Petrona Bold" pitchFamily="34" charset="-120"/>
              </a:rPr>
              <a:t> Learn to Rank</a:t>
            </a:r>
            <a:endParaRPr lang="en-US" sz="3200" dirty="0">
              <a:latin typeface="Raleway" charset="0"/>
            </a:endParaRPr>
          </a:p>
        </p:txBody>
      </p:sp>
    </p:spTree>
    <p:extLst>
      <p:ext uri="{BB962C8B-B14F-4D97-AF65-F5344CB8AC3E}">
        <p14:creationId xmlns:p14="http://schemas.microsoft.com/office/powerpoint/2010/main" val="42639206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2FDD2B-01DA-2215-20D3-CBDEAFAF0B56}"/>
            </a:ext>
          </a:extLst>
        </p:cNvPr>
        <p:cNvGrpSpPr/>
        <p:nvPr/>
      </p:nvGrpSpPr>
      <p:grpSpPr>
        <a:xfrm>
          <a:off x="0" y="0"/>
          <a:ext cx="0" cy="0"/>
          <a:chOff x="0" y="0"/>
          <a:chExt cx="0" cy="0"/>
        </a:xfrm>
      </p:grpSpPr>
      <p:sp>
        <p:nvSpPr>
          <p:cNvPr id="4" name="Text 1">
            <a:extLst>
              <a:ext uri="{FF2B5EF4-FFF2-40B4-BE49-F238E27FC236}">
                <a16:creationId xmlns:a16="http://schemas.microsoft.com/office/drawing/2014/main" id="{3E0ABD27-7435-2843-F88A-C805532C3D7C}"/>
              </a:ext>
            </a:extLst>
          </p:cNvPr>
          <p:cNvSpPr/>
          <p:nvPr/>
        </p:nvSpPr>
        <p:spPr>
          <a:xfrm>
            <a:off x="1" y="189242"/>
            <a:ext cx="14630399" cy="1719768"/>
          </a:xfrm>
          <a:prstGeom prst="rect">
            <a:avLst/>
          </a:prstGeom>
          <a:noFill/>
          <a:ln/>
        </p:spPr>
        <p:txBody>
          <a:bodyPr wrap="square" lIns="0" tIns="0" rIns="0" bIns="0" rtlCol="0" anchor="t"/>
          <a:lstStyle/>
          <a:p>
            <a:pPr marL="0" indent="0" algn="ctr">
              <a:lnSpc>
                <a:spcPts val="5850"/>
              </a:lnSpc>
              <a:buNone/>
            </a:pPr>
            <a:r>
              <a:rPr lang="vi-VN" sz="4650" b="1" dirty="0">
                <a:solidFill>
                  <a:srgbClr val="000000"/>
                </a:solidFill>
                <a:latin typeface="Raleway" charset="0"/>
                <a:ea typeface="Petrona Bold" pitchFamily="34" charset="-122"/>
              </a:rPr>
              <a:t>2. Mô tả về bài toán </a:t>
            </a:r>
            <a:r>
              <a:rPr lang="vi-VN" sz="4650" b="1" dirty="0" err="1">
                <a:solidFill>
                  <a:srgbClr val="000000"/>
                </a:solidFill>
                <a:latin typeface="Raleway" charset="0"/>
                <a:ea typeface="Petrona Bold" pitchFamily="34" charset="-122"/>
              </a:rPr>
              <a:t>L2R</a:t>
            </a:r>
            <a:r>
              <a:rPr lang="vi-VN" sz="4650" b="1" dirty="0">
                <a:solidFill>
                  <a:srgbClr val="000000"/>
                </a:solidFill>
                <a:latin typeface="Raleway" charset="0"/>
                <a:ea typeface="Petrona Bold" pitchFamily="34" charset="-122"/>
              </a:rPr>
              <a:t> </a:t>
            </a:r>
          </a:p>
          <a:p>
            <a:pPr marL="0" indent="0" algn="ctr">
              <a:lnSpc>
                <a:spcPts val="5850"/>
              </a:lnSpc>
              <a:buNone/>
            </a:pPr>
            <a:r>
              <a:rPr lang="vi-VN" sz="4650" b="1" dirty="0">
                <a:solidFill>
                  <a:srgbClr val="000000"/>
                </a:solidFill>
                <a:latin typeface="Raleway" charset="0"/>
                <a:ea typeface="Petrona Bold" pitchFamily="34" charset="-122"/>
              </a:rPr>
              <a:t>Các phương pháp tiếp cận</a:t>
            </a:r>
          </a:p>
        </p:txBody>
      </p:sp>
      <p:pic>
        <p:nvPicPr>
          <p:cNvPr id="1026" name="Picture 2" descr="Learning To Rank (LTR) | Elastic Docs">
            <a:extLst>
              <a:ext uri="{FF2B5EF4-FFF2-40B4-BE49-F238E27FC236}">
                <a16:creationId xmlns:a16="http://schemas.microsoft.com/office/drawing/2014/main" id="{0380F156-7DA1-5141-9BB3-60C76A50FE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826871"/>
            <a:ext cx="14630400" cy="670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845878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Chủ đề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1238</TotalTime>
  <Words>1762</Words>
  <Application>Microsoft Office PowerPoint</Application>
  <PresentationFormat>Tùy chỉnh</PresentationFormat>
  <Paragraphs>211</Paragraphs>
  <Slides>26</Slides>
  <Notes>15</Notes>
  <HiddenSlides>0</HiddenSlides>
  <MMClips>0</MMClips>
  <ScaleCrop>false</ScaleCrop>
  <HeadingPairs>
    <vt:vector size="6" baseType="variant">
      <vt:variant>
        <vt:lpstr>Phông được Dùng</vt:lpstr>
      </vt:variant>
      <vt:variant>
        <vt:i4>6</vt:i4>
      </vt:variant>
      <vt:variant>
        <vt:lpstr>Chủ đề</vt:lpstr>
      </vt:variant>
      <vt:variant>
        <vt:i4>1</vt:i4>
      </vt:variant>
      <vt:variant>
        <vt:lpstr>Tiêu đề Bản chiếu</vt:lpstr>
      </vt:variant>
      <vt:variant>
        <vt:i4>26</vt:i4>
      </vt:variant>
    </vt:vector>
  </HeadingPairs>
  <TitlesOfParts>
    <vt:vector size="33" baseType="lpstr">
      <vt:lpstr>Petrona Bold</vt:lpstr>
      <vt:lpstr>Inter</vt:lpstr>
      <vt:lpstr>Roboto</vt:lpstr>
      <vt:lpstr>Arial</vt:lpstr>
      <vt:lpstr>Raleway</vt:lpstr>
      <vt:lpstr>Wingdings</vt:lpstr>
      <vt:lpstr>Office Theme</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Cách L2R giải quyết bài toán</vt:lpstr>
      <vt:lpstr>Ví dụ</vt:lpstr>
      <vt:lpstr>Bản trình bày PowerPoint</vt:lpstr>
      <vt:lpstr>Pairwise –  So sánh từng  cặp tài liệu</vt:lpstr>
      <vt:lpstr>Pointwise –  Xem từng tài liệu một</vt:lpstr>
      <vt:lpstr> Listwise  –  Tối ưu cả danh sách</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Luongxuannhat</dc:creator>
  <cp:lastModifiedBy>Luongxuannhat</cp:lastModifiedBy>
  <cp:revision>38</cp:revision>
  <dcterms:created xsi:type="dcterms:W3CDTF">2025-08-07T04:05:07Z</dcterms:created>
  <dcterms:modified xsi:type="dcterms:W3CDTF">2025-08-10T05:44:17Z</dcterms:modified>
</cp:coreProperties>
</file>